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42"/>
  </p:notesMasterIdLst>
  <p:sldIdLst>
    <p:sldId id="256" r:id="rId2"/>
    <p:sldId id="364" r:id="rId3"/>
    <p:sldId id="291" r:id="rId4"/>
    <p:sldId id="292" r:id="rId5"/>
    <p:sldId id="293" r:id="rId6"/>
    <p:sldId id="294" r:id="rId7"/>
    <p:sldId id="297" r:id="rId8"/>
    <p:sldId id="362" r:id="rId9"/>
    <p:sldId id="298"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50" r:id="rId26"/>
    <p:sldId id="351" r:id="rId27"/>
    <p:sldId id="349" r:id="rId28"/>
    <p:sldId id="326" r:id="rId29"/>
    <p:sldId id="352" r:id="rId30"/>
    <p:sldId id="353" r:id="rId31"/>
    <p:sldId id="323" r:id="rId32"/>
    <p:sldId id="357" r:id="rId33"/>
    <p:sldId id="358" r:id="rId34"/>
    <p:sldId id="359" r:id="rId35"/>
    <p:sldId id="322" r:id="rId36"/>
    <p:sldId id="363" r:id="rId37"/>
    <p:sldId id="361" r:id="rId38"/>
    <p:sldId id="296" r:id="rId39"/>
    <p:sldId id="360" r:id="rId40"/>
    <p:sldId id="354"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7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8"/>
    <p:restoredTop sz="61071" autoAdjust="0"/>
  </p:normalViewPr>
  <p:slideViewPr>
    <p:cSldViewPr snapToGrid="0" snapToObjects="1">
      <p:cViewPr varScale="1">
        <p:scale>
          <a:sx n="116" d="100"/>
          <a:sy n="116" d="100"/>
        </p:scale>
        <p:origin x="800" y="1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1" d="100"/>
          <a:sy n="111" d="100"/>
        </p:scale>
        <p:origin x="456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65C2B-1123-A64D-BBFC-C03F5D4B879C}" type="datetimeFigureOut">
              <a:rPr lang="en-US" smtClean="0"/>
              <a:t>5/21/23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6E6E0-E40E-A44D-96DF-423445D3BCF3}" type="slidenum">
              <a:rPr lang="en-US" smtClean="0"/>
              <a:t>‹#›</a:t>
            </a:fld>
            <a:endParaRPr lang="en-US"/>
          </a:p>
        </p:txBody>
      </p:sp>
    </p:spTree>
    <p:extLst>
      <p:ext uri="{BB962C8B-B14F-4D97-AF65-F5344CB8AC3E}">
        <p14:creationId xmlns:p14="http://schemas.microsoft.com/office/powerpoint/2010/main" val="113347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pPr>
              <a:lnSpc>
                <a:spcPct val="107000"/>
              </a:lnSpc>
              <a:spcAft>
                <a:spcPts val="600"/>
              </a:spcAft>
            </a:pPr>
            <a:r>
              <a:rPr lang="en-AU" sz="1200" dirty="0">
                <a:effectLst/>
                <a:latin typeface="Calibri" panose="020F0502020204030204" pitchFamily="34" charset="0"/>
                <a:ea typeface="Calibri" panose="020F0502020204030204" pitchFamily="34" charset="0"/>
                <a:cs typeface="Calibri" panose="020F0502020204030204" pitchFamily="34" charset="0"/>
              </a:rPr>
              <a:t>This module introduces students to secular humanism as a worldview formed through reasoned thinking and the use of credible, evidence-backed information. </a:t>
            </a:r>
          </a:p>
          <a:p>
            <a:pPr>
              <a:lnSpc>
                <a:spcPct val="107000"/>
              </a:lnSpc>
              <a:spcAft>
                <a:spcPts val="600"/>
              </a:spcAft>
            </a:pPr>
            <a:endParaRPr lang="en-AU"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n-AU" sz="1200" dirty="0">
                <a:effectLst/>
                <a:latin typeface="Calibri" panose="020F0502020204030204" pitchFamily="34" charset="0"/>
                <a:ea typeface="Calibri" panose="020F0502020204030204" pitchFamily="34" charset="0"/>
                <a:cs typeface="Calibri" panose="020F0502020204030204" pitchFamily="34" charset="0"/>
              </a:rPr>
              <a:t>It aims to show how secular humanists lead deeply satisfying, enjoyable and ethical lives by taking responsibility for their attitudes and actions. </a:t>
            </a:r>
          </a:p>
          <a:p>
            <a:pPr>
              <a:lnSpc>
                <a:spcPct val="107000"/>
              </a:lnSpc>
              <a:spcAft>
                <a:spcPts val="600"/>
              </a:spcAft>
            </a:pPr>
            <a:endParaRPr lang="en-AU"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n-AU" sz="1200" dirty="0">
                <a:effectLst/>
                <a:latin typeface="Calibri" panose="020F0502020204030204" pitchFamily="34" charset="0"/>
                <a:ea typeface="Calibri" panose="020F0502020204030204" pitchFamily="34" charset="0"/>
                <a:cs typeface="Calibri" panose="020F0502020204030204" pitchFamily="34" charset="0"/>
              </a:rPr>
              <a:t>The module introduces six fundamental principles that are central to the secular humanist worldview.</a:t>
            </a: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1</a:t>
            </a:fld>
            <a:endParaRPr lang="en-US"/>
          </a:p>
        </p:txBody>
      </p:sp>
    </p:spTree>
    <p:extLst>
      <p:ext uri="{BB962C8B-B14F-4D97-AF65-F5344CB8AC3E}">
        <p14:creationId xmlns:p14="http://schemas.microsoft.com/office/powerpoint/2010/main" val="128790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1</a:t>
            </a:r>
          </a:p>
          <a:p>
            <a:pPr marL="0" indent="0">
              <a:buNone/>
            </a:pPr>
            <a:endParaRPr lang="en-US"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patently true. We know that some people advocate that our morals and ethics come from religious doctrine while others, such as atheists, argue that we can be good people without guidance from God.</a:t>
            </a: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10</a:t>
            </a:fld>
            <a:endParaRPr lang="en-US"/>
          </a:p>
        </p:txBody>
      </p:sp>
    </p:spTree>
    <p:extLst>
      <p:ext uri="{BB962C8B-B14F-4D97-AF65-F5344CB8AC3E}">
        <p14:creationId xmlns:p14="http://schemas.microsoft.com/office/powerpoint/2010/main" val="395890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2</a:t>
            </a:r>
          </a:p>
          <a:p>
            <a:pPr marL="0" indent="0">
              <a:buNone/>
            </a:pPr>
            <a:endParaRPr lang="en-US" b="1" dirty="0">
              <a:latin typeface="Calibri" panose="020F0502020204030204" pitchFamily="34" charset="0"/>
            </a:endParaRPr>
          </a:p>
          <a:p>
            <a:r>
              <a:rPr lang="en-US" dirty="0"/>
              <a:t>Christians, for example, would say that following the 10 commandments is part of being a good person. In contrast, a secular humanist follows a set of rules that does not require observance of religious rules.</a:t>
            </a:r>
          </a:p>
        </p:txBody>
      </p:sp>
      <p:sp>
        <p:nvSpPr>
          <p:cNvPr id="4" name="Slide Number Placeholder 3"/>
          <p:cNvSpPr>
            <a:spLocks noGrp="1"/>
          </p:cNvSpPr>
          <p:nvPr>
            <p:ph type="sldNum" sz="quarter" idx="5"/>
          </p:nvPr>
        </p:nvSpPr>
        <p:spPr/>
        <p:txBody>
          <a:bodyPr/>
          <a:lstStyle/>
          <a:p>
            <a:fld id="{4826E6E0-E40E-A44D-96DF-423445D3BCF3}" type="slidenum">
              <a:rPr lang="en-US" smtClean="0"/>
              <a:t>11</a:t>
            </a:fld>
            <a:endParaRPr lang="en-US"/>
          </a:p>
        </p:txBody>
      </p:sp>
    </p:spTree>
    <p:extLst>
      <p:ext uri="{BB962C8B-B14F-4D97-AF65-F5344CB8AC3E}">
        <p14:creationId xmlns:p14="http://schemas.microsoft.com/office/powerpoint/2010/main" val="1475950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2</a:t>
            </a:r>
          </a:p>
          <a:p>
            <a:pPr marL="0" indent="0">
              <a:buNone/>
            </a:pPr>
            <a:endParaRPr lang="en-US" b="1" dirty="0">
              <a:latin typeface="Calibri" panose="020F0502020204030204" pitchFamily="34" charset="0"/>
            </a:endParaRPr>
          </a:p>
          <a:p>
            <a:r>
              <a:rPr lang="en-US" dirty="0"/>
              <a:t>Christians, for example, would say that following the 10 commandments is part of being a good person. In contrast, a secular humanist follows a set of rules that does not require observance of religious rules.</a:t>
            </a:r>
          </a:p>
        </p:txBody>
      </p:sp>
      <p:sp>
        <p:nvSpPr>
          <p:cNvPr id="4" name="Slide Number Placeholder 3"/>
          <p:cNvSpPr>
            <a:spLocks noGrp="1"/>
          </p:cNvSpPr>
          <p:nvPr>
            <p:ph type="sldNum" sz="quarter" idx="5"/>
          </p:nvPr>
        </p:nvSpPr>
        <p:spPr/>
        <p:txBody>
          <a:bodyPr/>
          <a:lstStyle/>
          <a:p>
            <a:fld id="{4826E6E0-E40E-A44D-96DF-423445D3BCF3}" type="slidenum">
              <a:rPr lang="en-US" smtClean="0"/>
              <a:t>12</a:t>
            </a:fld>
            <a:endParaRPr lang="en-US"/>
          </a:p>
        </p:txBody>
      </p:sp>
    </p:spTree>
    <p:extLst>
      <p:ext uri="{BB962C8B-B14F-4D97-AF65-F5344CB8AC3E}">
        <p14:creationId xmlns:p14="http://schemas.microsoft.com/office/powerpoint/2010/main" val="257407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3</a:t>
            </a:r>
          </a:p>
          <a:p>
            <a:pPr marL="0" indent="0">
              <a:buNone/>
            </a:pPr>
            <a:endParaRPr lang="en-US" b="1" dirty="0">
              <a:latin typeface="Calibri" panose="020F0502020204030204" pitchFamily="34" charset="0"/>
            </a:endParaRPr>
          </a:p>
          <a:p>
            <a:r>
              <a:rPr lang="en-US" dirty="0"/>
              <a:t>Both Christians and atheists would agree that living a good life would at least require us to be good to each other and that we treat each other with respect.</a:t>
            </a:r>
          </a:p>
        </p:txBody>
      </p:sp>
      <p:sp>
        <p:nvSpPr>
          <p:cNvPr id="4" name="Slide Number Placeholder 3"/>
          <p:cNvSpPr>
            <a:spLocks noGrp="1"/>
          </p:cNvSpPr>
          <p:nvPr>
            <p:ph type="sldNum" sz="quarter" idx="5"/>
          </p:nvPr>
        </p:nvSpPr>
        <p:spPr/>
        <p:txBody>
          <a:bodyPr/>
          <a:lstStyle/>
          <a:p>
            <a:fld id="{4826E6E0-E40E-A44D-96DF-423445D3BCF3}" type="slidenum">
              <a:rPr lang="en-US" smtClean="0"/>
              <a:t>13</a:t>
            </a:fld>
            <a:endParaRPr lang="en-US"/>
          </a:p>
        </p:txBody>
      </p:sp>
    </p:spTree>
    <p:extLst>
      <p:ext uri="{BB962C8B-B14F-4D97-AF65-F5344CB8AC3E}">
        <p14:creationId xmlns:p14="http://schemas.microsoft.com/office/powerpoint/2010/main" val="26269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3</a:t>
            </a:r>
          </a:p>
          <a:p>
            <a:pPr marL="0" indent="0">
              <a:buNone/>
            </a:pPr>
            <a:endParaRPr lang="en-US" b="1" dirty="0">
              <a:latin typeface="Calibri" panose="020F0502020204030204" pitchFamily="34" charset="0"/>
            </a:endParaRPr>
          </a:p>
          <a:p>
            <a:r>
              <a:rPr lang="en-US" dirty="0"/>
              <a:t>Both Christians and atheists would agree that living a good life would at least require us to be good to each other and that we treat each other with respect.</a:t>
            </a:r>
          </a:p>
        </p:txBody>
      </p:sp>
      <p:sp>
        <p:nvSpPr>
          <p:cNvPr id="4" name="Slide Number Placeholder 3"/>
          <p:cNvSpPr>
            <a:spLocks noGrp="1"/>
          </p:cNvSpPr>
          <p:nvPr>
            <p:ph type="sldNum" sz="quarter" idx="5"/>
          </p:nvPr>
        </p:nvSpPr>
        <p:spPr/>
        <p:txBody>
          <a:bodyPr/>
          <a:lstStyle/>
          <a:p>
            <a:fld id="{4826E6E0-E40E-A44D-96DF-423445D3BCF3}" type="slidenum">
              <a:rPr lang="en-US" smtClean="0"/>
              <a:t>14</a:t>
            </a:fld>
            <a:endParaRPr lang="en-US"/>
          </a:p>
        </p:txBody>
      </p:sp>
    </p:spTree>
    <p:extLst>
      <p:ext uri="{BB962C8B-B14F-4D97-AF65-F5344CB8AC3E}">
        <p14:creationId xmlns:p14="http://schemas.microsoft.com/office/powerpoint/2010/main" val="374346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4</a:t>
            </a:r>
          </a:p>
          <a:p>
            <a:pPr marL="0" indent="0">
              <a:buNone/>
            </a:pPr>
            <a:endParaRPr lang="en-US" b="1" dirty="0">
              <a:latin typeface="Calibri" panose="020F0502020204030204" pitchFamily="34" charset="0"/>
            </a:endParaRPr>
          </a:p>
          <a:p>
            <a:r>
              <a:rPr lang="en-US" dirty="0"/>
              <a:t>Some religions require their followers to spread the word of their faith in order to be a good person. Many religions expect a good follower to partake in special religious festivals and practices. Secular humanists maintain that it is the person’s right to choose how they conduct themselves (and to be judged only by their peers for their actions, not by a god).</a:t>
            </a:r>
          </a:p>
        </p:txBody>
      </p:sp>
      <p:sp>
        <p:nvSpPr>
          <p:cNvPr id="4" name="Slide Number Placeholder 3"/>
          <p:cNvSpPr>
            <a:spLocks noGrp="1"/>
          </p:cNvSpPr>
          <p:nvPr>
            <p:ph type="sldNum" sz="quarter" idx="5"/>
          </p:nvPr>
        </p:nvSpPr>
        <p:spPr/>
        <p:txBody>
          <a:bodyPr/>
          <a:lstStyle/>
          <a:p>
            <a:fld id="{4826E6E0-E40E-A44D-96DF-423445D3BCF3}" type="slidenum">
              <a:rPr lang="en-US" smtClean="0"/>
              <a:t>15</a:t>
            </a:fld>
            <a:endParaRPr lang="en-US"/>
          </a:p>
        </p:txBody>
      </p:sp>
    </p:spTree>
    <p:extLst>
      <p:ext uri="{BB962C8B-B14F-4D97-AF65-F5344CB8AC3E}">
        <p14:creationId xmlns:p14="http://schemas.microsoft.com/office/powerpoint/2010/main" val="8587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4</a:t>
            </a:r>
          </a:p>
          <a:p>
            <a:pPr marL="0" indent="0">
              <a:buNone/>
            </a:pPr>
            <a:endParaRPr lang="en-US" b="1" dirty="0">
              <a:latin typeface="Calibri" panose="020F0502020204030204" pitchFamily="34" charset="0"/>
            </a:endParaRPr>
          </a:p>
          <a:p>
            <a:r>
              <a:rPr lang="en-US" dirty="0"/>
              <a:t>Some religions require their followers to spread the word of their faith in order to be a good person. Many religions expect a good follower to partake in special religious festivals and practices. Secular humanists maintain that it is the person’s right to choose how they conduct themselves (and to be judged only by their peers for their actions, not by a god).</a:t>
            </a:r>
          </a:p>
        </p:txBody>
      </p:sp>
      <p:sp>
        <p:nvSpPr>
          <p:cNvPr id="4" name="Slide Number Placeholder 3"/>
          <p:cNvSpPr>
            <a:spLocks noGrp="1"/>
          </p:cNvSpPr>
          <p:nvPr>
            <p:ph type="sldNum" sz="quarter" idx="5"/>
          </p:nvPr>
        </p:nvSpPr>
        <p:spPr/>
        <p:txBody>
          <a:bodyPr/>
          <a:lstStyle/>
          <a:p>
            <a:fld id="{4826E6E0-E40E-A44D-96DF-423445D3BCF3}" type="slidenum">
              <a:rPr lang="en-US" smtClean="0"/>
              <a:t>16</a:t>
            </a:fld>
            <a:endParaRPr lang="en-US"/>
          </a:p>
        </p:txBody>
      </p:sp>
    </p:spTree>
    <p:extLst>
      <p:ext uri="{BB962C8B-B14F-4D97-AF65-F5344CB8AC3E}">
        <p14:creationId xmlns:p14="http://schemas.microsoft.com/office/powerpoint/2010/main" val="127853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r>
              <a:rPr lang="en-US" dirty="0"/>
              <a:t>This slide covers statements 5 and 6</a:t>
            </a:r>
          </a:p>
          <a:p>
            <a:endParaRPr lang="en-US" dirty="0"/>
          </a:p>
          <a:p>
            <a:r>
              <a:rPr lang="en-US" b="1" dirty="0"/>
              <a:t>Statement 5</a:t>
            </a:r>
          </a:p>
          <a:p>
            <a:r>
              <a:rPr lang="en-US" dirty="0"/>
              <a:t>True, there is good in all people. In moments of crisis (e.g., a car accident, a fire, a flash flood) people rush to help each other without first asking what their religion or belief might be.</a:t>
            </a:r>
          </a:p>
          <a:p>
            <a:endParaRPr lang="en-US" dirty="0"/>
          </a:p>
          <a:p>
            <a:r>
              <a:rPr lang="en-US" b="1" dirty="0"/>
              <a:t>Statement 6</a:t>
            </a:r>
          </a:p>
          <a:p>
            <a:r>
              <a:rPr lang="en-US" b="0" dirty="0"/>
              <a:t>In the dark ages many women were burnt after judgements by religious courts decreed that they were a witch. Racism is an example of a non-religious philosophy that inspires negative social actions. Militant activism (e.g., PETA (People for the Ethical Treatment of Animals), The Sea Sheppard foundation etc.) might be viewed as espousing non-religious philosophies for negative social action (certainly by those that they target, perhaps not by those they defend).</a:t>
            </a:r>
          </a:p>
        </p:txBody>
      </p:sp>
      <p:sp>
        <p:nvSpPr>
          <p:cNvPr id="4" name="Slide Number Placeholder 3"/>
          <p:cNvSpPr>
            <a:spLocks noGrp="1"/>
          </p:cNvSpPr>
          <p:nvPr>
            <p:ph type="sldNum" sz="quarter" idx="5"/>
          </p:nvPr>
        </p:nvSpPr>
        <p:spPr/>
        <p:txBody>
          <a:bodyPr/>
          <a:lstStyle/>
          <a:p>
            <a:fld id="{4826E6E0-E40E-A44D-96DF-423445D3BCF3}" type="slidenum">
              <a:rPr lang="en-US" smtClean="0"/>
              <a:t>17</a:t>
            </a:fld>
            <a:endParaRPr lang="en-US"/>
          </a:p>
        </p:txBody>
      </p:sp>
    </p:spTree>
    <p:extLst>
      <p:ext uri="{BB962C8B-B14F-4D97-AF65-F5344CB8AC3E}">
        <p14:creationId xmlns:p14="http://schemas.microsoft.com/office/powerpoint/2010/main" val="133269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r>
              <a:rPr lang="en-US" dirty="0"/>
              <a:t>This slide covers statements 5 and 6</a:t>
            </a:r>
          </a:p>
          <a:p>
            <a:endParaRPr lang="en-US" dirty="0"/>
          </a:p>
          <a:p>
            <a:r>
              <a:rPr lang="en-US" b="1" dirty="0"/>
              <a:t>Statement 5</a:t>
            </a:r>
          </a:p>
          <a:p>
            <a:r>
              <a:rPr lang="en-US" dirty="0"/>
              <a:t>True, there is good in all people. In moments of crisis (e.g., a car accident, a fire, a flash flood) people rush to help each other without first asking what their religion or belief might be.</a:t>
            </a:r>
          </a:p>
          <a:p>
            <a:endParaRPr lang="en-US" dirty="0"/>
          </a:p>
          <a:p>
            <a:r>
              <a:rPr lang="en-US" b="1" dirty="0"/>
              <a:t>Statement 6</a:t>
            </a:r>
          </a:p>
          <a:p>
            <a:r>
              <a:rPr lang="en-US" b="0" dirty="0"/>
              <a:t>In the dark ages many women were burnt after judgements by religious courts decreed that they were a witch. Racism is an example of a non-religious philosophy that inspires negative social actions. Militant activism (e.g., PETA (People for the Ethical Treatment of Animals), The Sea Sheppard foundation etc.) might be viewed as espousing non-religious philosophies for negative social action (certainly by those that they target, perhaps not by those they defend).</a:t>
            </a: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18</a:t>
            </a:fld>
            <a:endParaRPr lang="en-US"/>
          </a:p>
        </p:txBody>
      </p:sp>
    </p:spTree>
    <p:extLst>
      <p:ext uri="{BB962C8B-B14F-4D97-AF65-F5344CB8AC3E}">
        <p14:creationId xmlns:p14="http://schemas.microsoft.com/office/powerpoint/2010/main" val="3199742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7</a:t>
            </a:r>
          </a:p>
          <a:p>
            <a:pPr marL="0" indent="0">
              <a:buNone/>
            </a:pPr>
            <a:endParaRPr lang="en-US" b="1" dirty="0">
              <a:latin typeface="Calibri" panose="020F0502020204030204" pitchFamily="34" charset="0"/>
            </a:endParaRPr>
          </a:p>
          <a:p>
            <a:r>
              <a:rPr lang="en-US" dirty="0"/>
              <a:t>This statement contains four possible combinations (advantage/disadvantage and religious/non-religious) </a:t>
            </a:r>
          </a:p>
          <a:p>
            <a:pPr marL="0" indent="0">
              <a:buFont typeface="+mj-lt"/>
              <a:buNone/>
            </a:pPr>
            <a:endParaRPr lang="en-US" dirty="0"/>
          </a:p>
          <a:p>
            <a:pPr marL="0" indent="0">
              <a:buFont typeface="+mj-lt"/>
              <a:buNone/>
            </a:pPr>
            <a:r>
              <a:rPr lang="en-US" b="1" dirty="0"/>
              <a:t>(unfair religious advantage)</a:t>
            </a:r>
            <a:r>
              <a:rPr lang="en-US" dirty="0"/>
              <a:t> </a:t>
            </a:r>
          </a:p>
          <a:p>
            <a:pPr marL="0" indent="0">
              <a:buFont typeface="+mj-lt"/>
              <a:buNone/>
            </a:pPr>
            <a:r>
              <a:rPr lang="en-US" dirty="0"/>
              <a:t>Many politicians (in the USA) will gain votes simply by being religious.</a:t>
            </a:r>
          </a:p>
          <a:p>
            <a:pPr marL="0" indent="0">
              <a:buFont typeface="+mj-lt"/>
              <a:buNone/>
            </a:pPr>
            <a:endParaRPr lang="en-US" dirty="0"/>
          </a:p>
          <a:p>
            <a:pPr marL="0" indent="0">
              <a:buFont typeface="+mj-lt"/>
              <a:buNone/>
            </a:pPr>
            <a:r>
              <a:rPr lang="en-US" b="1" dirty="0"/>
              <a:t>(unfair religious disadvantage)</a:t>
            </a:r>
          </a:p>
          <a:p>
            <a:pPr marL="0" indent="0">
              <a:buFont typeface="+mj-lt"/>
              <a:buNone/>
            </a:pPr>
            <a:r>
              <a:rPr lang="en-US" dirty="0"/>
              <a:t>Religious minorities often are treated very poorly.</a:t>
            </a:r>
          </a:p>
          <a:p>
            <a:pPr marL="0" indent="0">
              <a:buFont typeface="+mj-lt"/>
              <a:buNone/>
            </a:pPr>
            <a:endParaRPr lang="en-US" dirty="0"/>
          </a:p>
          <a:p>
            <a:pPr marL="0" indent="0">
              <a:buFont typeface="+mj-lt"/>
              <a:buNone/>
            </a:pPr>
            <a:r>
              <a:rPr lang="en-US" b="1" dirty="0"/>
              <a:t>(unfair non-religious advantage) </a:t>
            </a:r>
          </a:p>
          <a:p>
            <a:pPr marL="0" indent="0">
              <a:buFont typeface="+mj-lt"/>
              <a:buNone/>
            </a:pPr>
            <a:r>
              <a:rPr lang="en-US" dirty="0"/>
              <a:t>Atheists may not be subjected to the same poor treatment experienced by some religious minorities.</a:t>
            </a:r>
          </a:p>
          <a:p>
            <a:pPr marL="0" indent="0">
              <a:buFont typeface="+mj-lt"/>
              <a:buNone/>
            </a:pPr>
            <a:endParaRPr lang="en-US" dirty="0"/>
          </a:p>
          <a:p>
            <a:pPr marL="0" indent="0">
              <a:buFont typeface="+mj-lt"/>
              <a:buNone/>
            </a:pPr>
            <a:r>
              <a:rPr lang="en-US" b="1" dirty="0"/>
              <a:t>(unfair non-religious disadvantage)</a:t>
            </a:r>
          </a:p>
          <a:p>
            <a:pPr marL="0" indent="0">
              <a:buFont typeface="+mj-lt"/>
              <a:buNone/>
            </a:pPr>
            <a:r>
              <a:rPr lang="en-US" dirty="0"/>
              <a:t>Some perfectly qualified teachers are excluded from some religious schools simple for being an atheist.</a:t>
            </a:r>
          </a:p>
        </p:txBody>
      </p:sp>
      <p:sp>
        <p:nvSpPr>
          <p:cNvPr id="4" name="Slide Number Placeholder 3"/>
          <p:cNvSpPr>
            <a:spLocks noGrp="1"/>
          </p:cNvSpPr>
          <p:nvPr>
            <p:ph type="sldNum" sz="quarter" idx="5"/>
          </p:nvPr>
        </p:nvSpPr>
        <p:spPr/>
        <p:txBody>
          <a:bodyPr/>
          <a:lstStyle/>
          <a:p>
            <a:fld id="{4826E6E0-E40E-A44D-96DF-423445D3BCF3}" type="slidenum">
              <a:rPr lang="en-US" smtClean="0"/>
              <a:t>19</a:t>
            </a:fld>
            <a:endParaRPr lang="en-US"/>
          </a:p>
        </p:txBody>
      </p:sp>
    </p:spTree>
    <p:extLst>
      <p:ext uri="{BB962C8B-B14F-4D97-AF65-F5344CB8AC3E}">
        <p14:creationId xmlns:p14="http://schemas.microsoft.com/office/powerpoint/2010/main" val="193947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Teacher’s notes</a:t>
            </a:r>
          </a:p>
          <a:p>
            <a:endParaRPr lang="en-US" sz="1800" dirty="0">
              <a:effectLst/>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In this course, each module will specify student learning intentions in terms of knowledge, understanding and application.</a:t>
            </a:r>
            <a:r>
              <a:rPr lang="en-AU" dirty="0">
                <a:effectLst/>
              </a:rPr>
              <a:t> </a:t>
            </a:r>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2</a:t>
            </a:fld>
            <a:endParaRPr lang="en-US"/>
          </a:p>
        </p:txBody>
      </p:sp>
    </p:spTree>
    <p:extLst>
      <p:ext uri="{BB962C8B-B14F-4D97-AF65-F5344CB8AC3E}">
        <p14:creationId xmlns:p14="http://schemas.microsoft.com/office/powerpoint/2010/main" val="11866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7</a:t>
            </a:r>
          </a:p>
          <a:p>
            <a:pPr marL="0" indent="0">
              <a:buNone/>
            </a:pPr>
            <a:endParaRPr lang="en-US" b="1" dirty="0">
              <a:latin typeface="Calibri" panose="020F0502020204030204" pitchFamily="34" charset="0"/>
            </a:endParaRPr>
          </a:p>
          <a:p>
            <a:r>
              <a:rPr lang="en-US" dirty="0"/>
              <a:t>This statement contains four possible combinations (advantage/disadvantage and religious/non-religious) </a:t>
            </a:r>
          </a:p>
          <a:p>
            <a:pPr marL="0" indent="0">
              <a:buFont typeface="+mj-lt"/>
              <a:buNone/>
            </a:pPr>
            <a:endParaRPr lang="en-US" dirty="0"/>
          </a:p>
          <a:p>
            <a:pPr marL="0" indent="0">
              <a:buFont typeface="+mj-lt"/>
              <a:buNone/>
            </a:pPr>
            <a:r>
              <a:rPr lang="en-US" b="1" dirty="0"/>
              <a:t>(unfair religious advantage)</a:t>
            </a:r>
            <a:r>
              <a:rPr lang="en-US" dirty="0"/>
              <a:t> </a:t>
            </a:r>
          </a:p>
          <a:p>
            <a:pPr marL="0" indent="0">
              <a:buFont typeface="+mj-lt"/>
              <a:buNone/>
            </a:pPr>
            <a:r>
              <a:rPr lang="en-US" dirty="0"/>
              <a:t>Many politicians (in the USA) will gain votes simply by being religious.</a:t>
            </a:r>
          </a:p>
          <a:p>
            <a:pPr marL="0" indent="0">
              <a:buFont typeface="+mj-lt"/>
              <a:buNone/>
            </a:pPr>
            <a:endParaRPr lang="en-US" dirty="0"/>
          </a:p>
          <a:p>
            <a:pPr marL="0" indent="0">
              <a:buFont typeface="+mj-lt"/>
              <a:buNone/>
            </a:pPr>
            <a:r>
              <a:rPr lang="en-US" b="1" dirty="0"/>
              <a:t>(unfair religious disadvantage)</a:t>
            </a:r>
          </a:p>
          <a:p>
            <a:pPr marL="0" indent="0">
              <a:buFont typeface="+mj-lt"/>
              <a:buNone/>
            </a:pPr>
            <a:r>
              <a:rPr lang="en-US" dirty="0"/>
              <a:t>Religious minorities often are treated very poorly.</a:t>
            </a:r>
          </a:p>
          <a:p>
            <a:pPr marL="0" indent="0">
              <a:buFont typeface="+mj-lt"/>
              <a:buNone/>
            </a:pPr>
            <a:endParaRPr lang="en-US" dirty="0"/>
          </a:p>
          <a:p>
            <a:pPr marL="0" indent="0">
              <a:buFont typeface="+mj-lt"/>
              <a:buNone/>
            </a:pPr>
            <a:r>
              <a:rPr lang="en-US" b="1" dirty="0"/>
              <a:t>(unfair non-religious advantage) </a:t>
            </a:r>
          </a:p>
          <a:p>
            <a:pPr marL="0" indent="0">
              <a:buFont typeface="+mj-lt"/>
              <a:buNone/>
            </a:pPr>
            <a:r>
              <a:rPr lang="en-US" dirty="0"/>
              <a:t>Some employers might prefer non-religious employees to avoid any sectarian disputes or to avoid worker absence due to religious holidays. It is not clear that this is a common practice so this is a somewhat contrived example. It is also (probably) illegal for employers to make such decisions.</a:t>
            </a:r>
          </a:p>
          <a:p>
            <a:pPr marL="0" indent="0">
              <a:buFont typeface="+mj-lt"/>
              <a:buNone/>
            </a:pPr>
            <a:endParaRPr lang="en-US" dirty="0"/>
          </a:p>
          <a:p>
            <a:pPr marL="0" indent="0">
              <a:buFont typeface="+mj-lt"/>
              <a:buNone/>
            </a:pPr>
            <a:r>
              <a:rPr lang="en-US" b="1" dirty="0"/>
              <a:t>(unfair non-religious disadvantage)</a:t>
            </a:r>
          </a:p>
          <a:p>
            <a:pPr marL="0" indent="0">
              <a:buFont typeface="+mj-lt"/>
              <a:buNone/>
            </a:pPr>
            <a:r>
              <a:rPr lang="en-US" dirty="0"/>
              <a:t>Some perfectly qualified teachers are excluded from some religious schools simple for being an atheist.</a:t>
            </a: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20</a:t>
            </a:fld>
            <a:endParaRPr lang="en-US"/>
          </a:p>
        </p:txBody>
      </p:sp>
    </p:spTree>
    <p:extLst>
      <p:ext uri="{BB962C8B-B14F-4D97-AF65-F5344CB8AC3E}">
        <p14:creationId xmlns:p14="http://schemas.microsoft.com/office/powerpoint/2010/main" val="1471595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8</a:t>
            </a:r>
          </a:p>
          <a:p>
            <a:pPr marL="0" indent="0">
              <a:buNone/>
            </a:pPr>
            <a:endParaRPr lang="en-US" b="1" dirty="0">
              <a:latin typeface="Calibri" panose="020F0502020204030204" pitchFamily="34" charset="0"/>
            </a:endParaRPr>
          </a:p>
          <a:p>
            <a:r>
              <a:rPr lang="en-US" dirty="0"/>
              <a:t>This is patently true for most religions. Though Buddhism is one notable exception.</a:t>
            </a:r>
          </a:p>
        </p:txBody>
      </p:sp>
      <p:sp>
        <p:nvSpPr>
          <p:cNvPr id="4" name="Slide Number Placeholder 3"/>
          <p:cNvSpPr>
            <a:spLocks noGrp="1"/>
          </p:cNvSpPr>
          <p:nvPr>
            <p:ph type="sldNum" sz="quarter" idx="5"/>
          </p:nvPr>
        </p:nvSpPr>
        <p:spPr/>
        <p:txBody>
          <a:bodyPr/>
          <a:lstStyle/>
          <a:p>
            <a:fld id="{4826E6E0-E40E-A44D-96DF-423445D3BCF3}" type="slidenum">
              <a:rPr lang="en-US" smtClean="0"/>
              <a:t>21</a:t>
            </a:fld>
            <a:endParaRPr lang="en-US"/>
          </a:p>
        </p:txBody>
      </p:sp>
    </p:spTree>
    <p:extLst>
      <p:ext uri="{BB962C8B-B14F-4D97-AF65-F5344CB8AC3E}">
        <p14:creationId xmlns:p14="http://schemas.microsoft.com/office/powerpoint/2010/main" val="69252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8</a:t>
            </a:r>
          </a:p>
          <a:p>
            <a:pPr marL="0" indent="0">
              <a:buNone/>
            </a:pPr>
            <a:endParaRPr lang="en-US" b="1" dirty="0">
              <a:latin typeface="Calibri" panose="020F0502020204030204" pitchFamily="34" charset="0"/>
            </a:endParaRPr>
          </a:p>
          <a:p>
            <a:r>
              <a:rPr lang="en-US" dirty="0"/>
              <a:t>This is patently true for most religions. Though Buddhism is one notable exception.</a:t>
            </a:r>
          </a:p>
        </p:txBody>
      </p:sp>
      <p:sp>
        <p:nvSpPr>
          <p:cNvPr id="4" name="Slide Number Placeholder 3"/>
          <p:cNvSpPr>
            <a:spLocks noGrp="1"/>
          </p:cNvSpPr>
          <p:nvPr>
            <p:ph type="sldNum" sz="quarter" idx="5"/>
          </p:nvPr>
        </p:nvSpPr>
        <p:spPr/>
        <p:txBody>
          <a:bodyPr/>
          <a:lstStyle/>
          <a:p>
            <a:fld id="{4826E6E0-E40E-A44D-96DF-423445D3BCF3}" type="slidenum">
              <a:rPr lang="en-US" smtClean="0"/>
              <a:t>22</a:t>
            </a:fld>
            <a:endParaRPr lang="en-US"/>
          </a:p>
        </p:txBody>
      </p:sp>
    </p:spTree>
    <p:extLst>
      <p:ext uri="{BB962C8B-B14F-4D97-AF65-F5344CB8AC3E}">
        <p14:creationId xmlns:p14="http://schemas.microsoft.com/office/powerpoint/2010/main" val="3923314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9</a:t>
            </a:r>
          </a:p>
          <a:p>
            <a:pPr marL="0" indent="0">
              <a:buNone/>
            </a:pPr>
            <a:endParaRPr lang="en-US" b="1" dirty="0">
              <a:latin typeface="Calibri" panose="020F0502020204030204" pitchFamily="34" charset="0"/>
            </a:endParaRPr>
          </a:p>
          <a:p>
            <a:r>
              <a:rPr lang="en-US" dirty="0"/>
              <a:t>This is true as it is one of the basic tenets of secular humanism.</a:t>
            </a:r>
          </a:p>
          <a:p>
            <a:r>
              <a:rPr lang="en-US" dirty="0"/>
              <a:t>A similar statement also appears in the definition of secular humanism given earlier on slide 5.</a:t>
            </a:r>
          </a:p>
        </p:txBody>
      </p:sp>
      <p:sp>
        <p:nvSpPr>
          <p:cNvPr id="4" name="Slide Number Placeholder 3"/>
          <p:cNvSpPr>
            <a:spLocks noGrp="1"/>
          </p:cNvSpPr>
          <p:nvPr>
            <p:ph type="sldNum" sz="quarter" idx="5"/>
          </p:nvPr>
        </p:nvSpPr>
        <p:spPr/>
        <p:txBody>
          <a:bodyPr/>
          <a:lstStyle/>
          <a:p>
            <a:fld id="{4826E6E0-E40E-A44D-96DF-423445D3BCF3}" type="slidenum">
              <a:rPr lang="en-US" smtClean="0"/>
              <a:t>23</a:t>
            </a:fld>
            <a:endParaRPr lang="en-US"/>
          </a:p>
        </p:txBody>
      </p:sp>
    </p:spTree>
    <p:extLst>
      <p:ext uri="{BB962C8B-B14F-4D97-AF65-F5344CB8AC3E}">
        <p14:creationId xmlns:p14="http://schemas.microsoft.com/office/powerpoint/2010/main" val="369230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9</a:t>
            </a:r>
          </a:p>
          <a:p>
            <a:pPr marL="0" indent="0">
              <a:buNone/>
            </a:pPr>
            <a:endParaRPr lang="en-US" b="1" dirty="0">
              <a:latin typeface="Calibri" panose="020F0502020204030204" pitchFamily="34" charset="0"/>
            </a:endParaRPr>
          </a:p>
          <a:p>
            <a:r>
              <a:rPr lang="en-US" dirty="0"/>
              <a:t>This is true as it is one of the basic tenets of secular humanism.</a:t>
            </a:r>
          </a:p>
          <a:p>
            <a:r>
              <a:rPr lang="en-US" dirty="0"/>
              <a:t>A similar statement also appears in the definition of secular humanism given earlier on slide 5.</a:t>
            </a:r>
          </a:p>
        </p:txBody>
      </p:sp>
      <p:sp>
        <p:nvSpPr>
          <p:cNvPr id="4" name="Slide Number Placeholder 3"/>
          <p:cNvSpPr>
            <a:spLocks noGrp="1"/>
          </p:cNvSpPr>
          <p:nvPr>
            <p:ph type="sldNum" sz="quarter" idx="5"/>
          </p:nvPr>
        </p:nvSpPr>
        <p:spPr/>
        <p:txBody>
          <a:bodyPr/>
          <a:lstStyle/>
          <a:p>
            <a:fld id="{4826E6E0-E40E-A44D-96DF-423445D3BCF3}" type="slidenum">
              <a:rPr lang="en-US" smtClean="0"/>
              <a:t>24</a:t>
            </a:fld>
            <a:endParaRPr lang="en-US"/>
          </a:p>
        </p:txBody>
      </p:sp>
    </p:spTree>
    <p:extLst>
      <p:ext uri="{BB962C8B-B14F-4D97-AF65-F5344CB8AC3E}">
        <p14:creationId xmlns:p14="http://schemas.microsoft.com/office/powerpoint/2010/main" val="279828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a:p>
            <a:r>
              <a:rPr lang="en-US" dirty="0"/>
              <a:t>Amongst other things these slides (25-27) are about ‘moral authority’. If students are unsure what this means you could explain that moral authority means ideas about what is right and wrong that come from a respected person or text.</a:t>
            </a:r>
          </a:p>
        </p:txBody>
      </p:sp>
      <p:sp>
        <p:nvSpPr>
          <p:cNvPr id="4" name="Slide Number Placeholder 3"/>
          <p:cNvSpPr>
            <a:spLocks noGrp="1"/>
          </p:cNvSpPr>
          <p:nvPr>
            <p:ph type="sldNum" sz="quarter" idx="5"/>
          </p:nvPr>
        </p:nvSpPr>
        <p:spPr/>
        <p:txBody>
          <a:bodyPr/>
          <a:lstStyle/>
          <a:p>
            <a:fld id="{583D9B83-2AE7-0D49-99C3-2A02F453AC48}" type="slidenum">
              <a:rPr lang="en-US" smtClean="0"/>
              <a:t>25</a:t>
            </a:fld>
            <a:endParaRPr lang="en-US" dirty="0"/>
          </a:p>
        </p:txBody>
      </p:sp>
    </p:spTree>
    <p:extLst>
      <p:ext uri="{BB962C8B-B14F-4D97-AF65-F5344CB8AC3E}">
        <p14:creationId xmlns:p14="http://schemas.microsoft.com/office/powerpoint/2010/main" val="292123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26</a:t>
            </a:fld>
            <a:endParaRPr lang="en-US" dirty="0"/>
          </a:p>
        </p:txBody>
      </p:sp>
    </p:spTree>
    <p:extLst>
      <p:ext uri="{BB962C8B-B14F-4D97-AF65-F5344CB8AC3E}">
        <p14:creationId xmlns:p14="http://schemas.microsoft.com/office/powerpoint/2010/main" val="2339249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27</a:t>
            </a:fld>
            <a:endParaRPr lang="en-US" dirty="0"/>
          </a:p>
        </p:txBody>
      </p:sp>
    </p:spTree>
    <p:extLst>
      <p:ext uri="{BB962C8B-B14F-4D97-AF65-F5344CB8AC3E}">
        <p14:creationId xmlns:p14="http://schemas.microsoft.com/office/powerpoint/2010/main" val="3235131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28</a:t>
            </a:fld>
            <a:endParaRPr lang="en-US" dirty="0"/>
          </a:p>
        </p:txBody>
      </p:sp>
    </p:spTree>
    <p:extLst>
      <p:ext uri="{BB962C8B-B14F-4D97-AF65-F5344CB8AC3E}">
        <p14:creationId xmlns:p14="http://schemas.microsoft.com/office/powerpoint/2010/main" val="4158106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29</a:t>
            </a:fld>
            <a:endParaRPr lang="en-US" dirty="0"/>
          </a:p>
        </p:txBody>
      </p:sp>
    </p:spTree>
    <p:extLst>
      <p:ext uri="{BB962C8B-B14F-4D97-AF65-F5344CB8AC3E}">
        <p14:creationId xmlns:p14="http://schemas.microsoft.com/office/powerpoint/2010/main" val="358212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See the glossary (under the Resources tab on the home page) for a definition of each of the above.</a:t>
            </a:r>
          </a:p>
          <a:p>
            <a:endParaRPr lang="en-US" b="1" dirty="0"/>
          </a:p>
          <a:p>
            <a:r>
              <a:rPr lang="en-US" b="0" dirty="0"/>
              <a:t>The following three words will appear frequently in this and the following modules</a:t>
            </a:r>
          </a:p>
          <a:p>
            <a:endParaRPr lang="en-US" b="0" dirty="0"/>
          </a:p>
          <a:p>
            <a:r>
              <a:rPr lang="en-US" b="1" dirty="0"/>
              <a:t>   Humanism</a:t>
            </a:r>
          </a:p>
          <a:p>
            <a:r>
              <a:rPr lang="en-US" b="1" dirty="0"/>
              <a:t>   Secular</a:t>
            </a:r>
          </a:p>
          <a:p>
            <a:r>
              <a:rPr lang="en-US" b="1" dirty="0"/>
              <a:t>   Worldview</a:t>
            </a:r>
          </a:p>
          <a:p>
            <a:endParaRPr lang="en-US" b="1" dirty="0"/>
          </a:p>
          <a:p>
            <a:r>
              <a:rPr lang="en-US" b="0" dirty="0"/>
              <a:t>So it is important to spend some time to explain these three words in some detail.</a:t>
            </a:r>
          </a:p>
          <a:p>
            <a:r>
              <a:rPr lang="en-US" b="0" dirty="0"/>
              <a:t>In the very next slide the students are asked to speculate what the phrase </a:t>
            </a:r>
            <a:r>
              <a:rPr lang="en-US" b="1" dirty="0"/>
              <a:t>secular humanism </a:t>
            </a:r>
            <a:r>
              <a:rPr lang="en-US" b="0" dirty="0"/>
              <a:t>might mean.</a:t>
            </a:r>
          </a:p>
        </p:txBody>
      </p:sp>
      <p:sp>
        <p:nvSpPr>
          <p:cNvPr id="4" name="Slide Number Placeholder 3"/>
          <p:cNvSpPr>
            <a:spLocks noGrp="1"/>
          </p:cNvSpPr>
          <p:nvPr>
            <p:ph type="sldNum" sz="quarter" idx="5"/>
          </p:nvPr>
        </p:nvSpPr>
        <p:spPr/>
        <p:txBody>
          <a:bodyPr/>
          <a:lstStyle/>
          <a:p>
            <a:fld id="{583D9B83-2AE7-0D49-99C3-2A02F453AC48}" type="slidenum">
              <a:rPr lang="en-US" smtClean="0"/>
              <a:t>3</a:t>
            </a:fld>
            <a:endParaRPr lang="en-US" dirty="0"/>
          </a:p>
        </p:txBody>
      </p:sp>
    </p:spTree>
    <p:extLst>
      <p:ext uri="{BB962C8B-B14F-4D97-AF65-F5344CB8AC3E}">
        <p14:creationId xmlns:p14="http://schemas.microsoft.com/office/powerpoint/2010/main" val="1248971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 These 6 principles are similar to those included in the Victorian “Learning about worldviews and religions” curriculum: see here</a:t>
            </a:r>
          </a:p>
          <a:p>
            <a:r>
              <a:rPr lang="en-US" dirty="0"/>
              <a:t> </a:t>
            </a:r>
          </a:p>
          <a:p>
            <a:r>
              <a:rPr lang="en-US" dirty="0"/>
              <a:t> https://</a:t>
            </a:r>
            <a:r>
              <a:rPr lang="en-US" dirty="0" err="1"/>
              <a:t>victoriancurriculum.vcaa.vic.edu.au</a:t>
            </a:r>
            <a:r>
              <a:rPr lang="en-US" dirty="0"/>
              <a:t>/static/docs/Learning%20about%20World%20Views%20and%20Religions.pdf</a:t>
            </a:r>
          </a:p>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30</a:t>
            </a:fld>
            <a:endParaRPr lang="en-US" dirty="0"/>
          </a:p>
        </p:txBody>
      </p:sp>
    </p:spTree>
    <p:extLst>
      <p:ext uri="{BB962C8B-B14F-4D97-AF65-F5344CB8AC3E}">
        <p14:creationId xmlns:p14="http://schemas.microsoft.com/office/powerpoint/2010/main" val="246682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Secular humanism focuses on the meaning and value we can each bring to our own lives and to our lives together while we are alive. </a:t>
            </a: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Secular humanists therefore focus on what we can do in the here and now. How to be a good friend; how to ease suffering of other humans and of animals; how to protect nature; how to defend human rights.</a:t>
            </a:r>
            <a:r>
              <a:rPr lang="en-AU" dirty="0">
                <a:effectLst/>
              </a:rPr>
              <a:t> </a:t>
            </a:r>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31</a:t>
            </a:fld>
            <a:endParaRPr lang="en-US"/>
          </a:p>
        </p:txBody>
      </p:sp>
    </p:spTree>
    <p:extLst>
      <p:ext uri="{BB962C8B-B14F-4D97-AF65-F5344CB8AC3E}">
        <p14:creationId xmlns:p14="http://schemas.microsoft.com/office/powerpoint/2010/main" val="3984975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32</a:t>
            </a:fld>
            <a:endParaRPr lang="en-US"/>
          </a:p>
        </p:txBody>
      </p:sp>
    </p:spTree>
    <p:extLst>
      <p:ext uri="{BB962C8B-B14F-4D97-AF65-F5344CB8AC3E}">
        <p14:creationId xmlns:p14="http://schemas.microsoft.com/office/powerpoint/2010/main" val="2105788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33</a:t>
            </a:fld>
            <a:endParaRPr lang="en-US"/>
          </a:p>
        </p:txBody>
      </p:sp>
    </p:spTree>
    <p:extLst>
      <p:ext uri="{BB962C8B-B14F-4D97-AF65-F5344CB8AC3E}">
        <p14:creationId xmlns:p14="http://schemas.microsoft.com/office/powerpoint/2010/main" val="554375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r>
              <a:rPr lang="en-US" dirty="0"/>
              <a:t>https://</a:t>
            </a:r>
            <a:r>
              <a:rPr lang="en-US" dirty="0" err="1"/>
              <a:t>www.youtube.com</a:t>
            </a:r>
            <a:r>
              <a:rPr lang="en-US" dirty="0"/>
              <a:t>/</a:t>
            </a:r>
            <a:r>
              <a:rPr lang="en-US" dirty="0" err="1"/>
              <a:t>watch?v</a:t>
            </a:r>
            <a:r>
              <a:rPr lang="en-US" dirty="0"/>
              <a:t>=Tvz0mmF6NW4</a:t>
            </a:r>
          </a:p>
          <a:p>
            <a:endParaRPr lang="en-US" dirty="0"/>
          </a:p>
          <a:p>
            <a:r>
              <a:rPr lang="en-US" dirty="0"/>
              <a:t>Humanists UK: A short humanist video exploring what makes people happy.</a:t>
            </a:r>
          </a:p>
          <a:p>
            <a:endParaRPr lang="en-US" dirty="0"/>
          </a:p>
          <a:p>
            <a:r>
              <a:rPr lang="en-US" dirty="0"/>
              <a:t>Written &amp; produced by the British Humanist Association in conjunction with </a:t>
            </a:r>
            <a:r>
              <a:rPr lang="en-US" dirty="0" err="1"/>
              <a:t>SkeptiSketch</a:t>
            </a:r>
            <a:r>
              <a:rPr lang="en-US" dirty="0"/>
              <a:t>, and narrated by Stephen Fry.</a:t>
            </a:r>
          </a:p>
          <a:p>
            <a:endParaRPr lang="en-US" dirty="0"/>
          </a:p>
          <a:p>
            <a:r>
              <a:rPr lang="en-US" dirty="0" err="1"/>
              <a:t>humanists.uk</a:t>
            </a:r>
            <a:r>
              <a:rPr lang="en-US" dirty="0"/>
              <a:t> | </a:t>
            </a:r>
            <a:r>
              <a:rPr lang="en-US" dirty="0" err="1"/>
              <a:t>skeptisketch.com</a:t>
            </a:r>
            <a:endParaRPr lang="en-US" dirty="0"/>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34</a:t>
            </a:fld>
            <a:endParaRPr lang="en-US"/>
          </a:p>
        </p:txBody>
      </p:sp>
    </p:spTree>
    <p:extLst>
      <p:ext uri="{BB962C8B-B14F-4D97-AF65-F5344CB8AC3E}">
        <p14:creationId xmlns:p14="http://schemas.microsoft.com/office/powerpoint/2010/main" val="252023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ENABLING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26E6E0-E40E-A44D-96DF-423445D3BCF3}" type="slidenum">
              <a:rPr lang="en-US" smtClean="0"/>
              <a:t>35</a:t>
            </a:fld>
            <a:endParaRPr lang="en-US"/>
          </a:p>
        </p:txBody>
      </p:sp>
    </p:spTree>
    <p:extLst>
      <p:ext uri="{BB962C8B-B14F-4D97-AF65-F5344CB8AC3E}">
        <p14:creationId xmlns:p14="http://schemas.microsoft.com/office/powerpoint/2010/main" val="14645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This exercise exposes the students to some common terms they may encounter when exploring secular humanism. Each of these strands have slightly different philosophies but they share many common elements (e.g., that ethics and morality are not the exclusive domain of the church, that there are other ways of understanding complex personal issues independent of religious doctrine).</a:t>
            </a:r>
          </a:p>
          <a:p>
            <a:endParaRPr lang="en-US" dirty="0"/>
          </a:p>
          <a:p>
            <a:r>
              <a:rPr lang="en-US" dirty="0"/>
              <a:t>The differences between these strands could be the basis for an extension activity. Ask the students to comment on the different views each group has on some specific issue. For example, some groups reject the notion of deities while others accept that belief in a deity is a personal choice.</a:t>
            </a:r>
          </a:p>
          <a:p>
            <a:endParaRPr lang="en-US" dirty="0"/>
          </a:p>
          <a:p>
            <a:r>
              <a:rPr lang="en-US" b="1" dirty="0">
                <a:solidFill>
                  <a:schemeClr val="accent2"/>
                </a:solidFill>
              </a:rPr>
              <a:t>Old slide text</a:t>
            </a:r>
          </a:p>
          <a:p>
            <a:endParaRPr lang="en-US" dirty="0"/>
          </a:p>
          <a:p>
            <a:pPr marL="0" indent="0">
              <a:lnSpc>
                <a:spcPct val="100000"/>
              </a:lnSpc>
              <a:spcBef>
                <a:spcPts val="0"/>
              </a:spcBef>
              <a:spcAft>
                <a:spcPts val="600"/>
              </a:spcAft>
              <a:buNone/>
            </a:pPr>
            <a:r>
              <a:rPr lang="en-GB" sz="1200" dirty="0">
                <a:solidFill>
                  <a:srgbClr val="2A2764"/>
                </a:solidFill>
                <a:latin typeface="Calibri" panose="020F0502020204030204" pitchFamily="34" charset="0"/>
              </a:rPr>
              <a:t>Secular humanists use reason and evidence to answer the big questions about life, meaning and the world around us. </a:t>
            </a:r>
          </a:p>
          <a:p>
            <a:pPr marL="0" indent="0">
              <a:lnSpc>
                <a:spcPct val="100000"/>
              </a:lnSpc>
              <a:spcBef>
                <a:spcPts val="0"/>
              </a:spcBef>
              <a:spcAft>
                <a:spcPts val="600"/>
              </a:spcAft>
              <a:buNone/>
            </a:pPr>
            <a:r>
              <a:rPr lang="en-GB" sz="1200" dirty="0">
                <a:solidFill>
                  <a:srgbClr val="2A2764"/>
                </a:solidFill>
                <a:latin typeface="Calibri" panose="020F0502020204030204" pitchFamily="34" charset="0"/>
              </a:rPr>
              <a:t>Historically there have been different strands of secular humanism, including Rationalism, Humanism, Scepticism and Freethought.</a:t>
            </a:r>
            <a:endParaRPr lang="en-AU" sz="1200" dirty="0">
              <a:solidFill>
                <a:srgbClr val="2A2764"/>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26E6E0-E40E-A44D-96DF-423445D3BCF3}" type="slidenum">
              <a:rPr lang="en-US" smtClean="0"/>
              <a:t>36</a:t>
            </a:fld>
            <a:endParaRPr lang="en-US"/>
          </a:p>
        </p:txBody>
      </p:sp>
    </p:spTree>
    <p:extLst>
      <p:ext uri="{BB962C8B-B14F-4D97-AF65-F5344CB8AC3E}">
        <p14:creationId xmlns:p14="http://schemas.microsoft.com/office/powerpoint/2010/main" val="4072588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endParaRPr lang="en-GB" dirty="0"/>
          </a:p>
          <a:p>
            <a:r>
              <a:rPr lang="en-GB" dirty="0"/>
              <a:t>This is a non-trivial extension activity. It is based on an article from The Conversation that describes three kinds of secularism.</a:t>
            </a:r>
          </a:p>
          <a:p>
            <a:r>
              <a:rPr lang="en-GB" dirty="0"/>
              <a:t>The main point of this activity is to get students thinking about the separation of church and state, not just Australia, but also </a:t>
            </a:r>
          </a:p>
          <a:p>
            <a:r>
              <a:rPr lang="en-GB"/>
              <a:t>in other </a:t>
            </a:r>
            <a:r>
              <a:rPr lang="en-GB" dirty="0"/>
              <a:t>countries. </a:t>
            </a:r>
          </a:p>
        </p:txBody>
      </p:sp>
      <p:sp>
        <p:nvSpPr>
          <p:cNvPr id="4" name="Slide Number Placeholder 3"/>
          <p:cNvSpPr>
            <a:spLocks noGrp="1"/>
          </p:cNvSpPr>
          <p:nvPr>
            <p:ph type="sldNum" sz="quarter" idx="5"/>
          </p:nvPr>
        </p:nvSpPr>
        <p:spPr/>
        <p:txBody>
          <a:bodyPr/>
          <a:lstStyle/>
          <a:p>
            <a:fld id="{4826E6E0-E40E-A44D-96DF-423445D3BCF3}" type="slidenum">
              <a:rPr lang="en-US" smtClean="0"/>
              <a:t>37</a:t>
            </a:fld>
            <a:endParaRPr lang="en-US"/>
          </a:p>
        </p:txBody>
      </p:sp>
    </p:spTree>
    <p:extLst>
      <p:ext uri="{BB962C8B-B14F-4D97-AF65-F5344CB8AC3E}">
        <p14:creationId xmlns:p14="http://schemas.microsoft.com/office/powerpoint/2010/main" val="398817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fld id="{4826E6E0-E40E-A44D-96DF-423445D3BCF3}" type="slidenum">
              <a:rPr lang="en-US" smtClean="0"/>
              <a:t>38</a:t>
            </a:fld>
            <a:endParaRPr lang="en-US"/>
          </a:p>
        </p:txBody>
      </p:sp>
    </p:spTree>
    <p:extLst>
      <p:ext uri="{BB962C8B-B14F-4D97-AF65-F5344CB8AC3E}">
        <p14:creationId xmlns:p14="http://schemas.microsoft.com/office/powerpoint/2010/main" val="439227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r>
              <a:rPr lang="en-US" b="1" dirty="0"/>
              <a:t>For more detail on Secular Humanism and The Enlightenment see Module 2 “Where does secular humanism come from?”</a:t>
            </a:r>
          </a:p>
          <a:p>
            <a:endParaRPr lang="en-US" b="1" dirty="0"/>
          </a:p>
          <a:p>
            <a:r>
              <a:rPr lang="en-US" b="0" dirty="0"/>
              <a:t>The Enlightenment (1650–1770) </a:t>
            </a:r>
          </a:p>
          <a:p>
            <a:r>
              <a:rPr lang="en-US" b="0" dirty="0"/>
              <a:t>The seventeenth to eighteenth century Enlightenment, sometimes known as ‘the age of reason’, was a major seed bed for progressive ideas. This was a period when scientific knowledge flourished. A range of thinkers – including John Locke, David Hume, Jean Jacques Rousseau and Voltaire – began to draw on reason rather than religion or myth to uncover the ‘rules’ of the human and natural worlds. </a:t>
            </a:r>
          </a:p>
          <a:p>
            <a:endParaRPr lang="en-US" b="0" dirty="0"/>
          </a:p>
          <a:p>
            <a:r>
              <a:rPr lang="en-US" b="0" dirty="0"/>
              <a:t>Their focus on reason and the ability to think for oneself led to fertile debates between reason and faith. They threw off superstition and sought to throw light on the supposedly dark world of medieval religion. They questioned the authority of the church and state and the absolute right of monarchs to rule. Many developed a concern with ‘natural rights’, the forerunner to the current concern with ‘human rights’. </a:t>
            </a:r>
          </a:p>
          <a:p>
            <a:endParaRPr lang="en-US" b="0" dirty="0"/>
          </a:p>
          <a:p>
            <a:r>
              <a:rPr lang="en-US" b="0" dirty="0"/>
              <a:t>The ideas of the Enlightenment spread widely through many different countries. In Britain, the United States and, later, Australia, many of these views were discussed in groups such as literary and philosophical societies and Mechanics Institutes. Enlightenment ideas also underpinned two major upheavals of modern times, the American War of Independence and the French Revolution. </a:t>
            </a:r>
          </a:p>
          <a:p>
            <a:endParaRPr lang="en-US" b="0" dirty="0"/>
          </a:p>
          <a:p>
            <a:r>
              <a:rPr lang="en-US" b="0" dirty="0"/>
              <a:t>Thomas Paine and Mary Wollstonecraft, two well-known English writers, lived and breathed Enlightenment ideals and wrote influential works that contributed to the spread of those ideas. </a:t>
            </a:r>
          </a:p>
          <a:p>
            <a:endParaRPr lang="en-US" b="0" dirty="0"/>
          </a:p>
          <a:p>
            <a:r>
              <a:rPr lang="en-US" b="0" dirty="0"/>
              <a:t>Source: Cambridge University Press 2012</a:t>
            </a:r>
          </a:p>
          <a:p>
            <a:endParaRPr lang="en-US" b="1" dirty="0"/>
          </a:p>
        </p:txBody>
      </p:sp>
      <p:sp>
        <p:nvSpPr>
          <p:cNvPr id="4" name="Slide Number Placeholder 3"/>
          <p:cNvSpPr>
            <a:spLocks noGrp="1"/>
          </p:cNvSpPr>
          <p:nvPr>
            <p:ph type="sldNum" sz="quarter" idx="5"/>
          </p:nvPr>
        </p:nvSpPr>
        <p:spPr/>
        <p:txBody>
          <a:bodyPr/>
          <a:lstStyle/>
          <a:p>
            <a:fld id="{4826E6E0-E40E-A44D-96DF-423445D3BCF3}" type="slidenum">
              <a:rPr lang="en-US" smtClean="0"/>
              <a:t>39</a:t>
            </a:fld>
            <a:endParaRPr lang="en-US"/>
          </a:p>
        </p:txBody>
      </p:sp>
    </p:spTree>
    <p:extLst>
      <p:ext uri="{BB962C8B-B14F-4D97-AF65-F5344CB8AC3E}">
        <p14:creationId xmlns:p14="http://schemas.microsoft.com/office/powerpoint/2010/main" val="62082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b="1" dirty="0"/>
          </a:p>
          <a:p>
            <a:r>
              <a:rPr lang="en-US" b="0" dirty="0"/>
              <a:t>The students should now have some understanding of the  meaning of </a:t>
            </a:r>
            <a:r>
              <a:rPr lang="en-US" b="1" dirty="0"/>
              <a:t>secular</a:t>
            </a:r>
            <a:r>
              <a:rPr lang="en-US" b="0" dirty="0"/>
              <a:t> and of </a:t>
            </a:r>
            <a:r>
              <a:rPr lang="en-US" b="1" dirty="0"/>
              <a:t>humanism</a:t>
            </a:r>
            <a:r>
              <a:rPr lang="en-US" b="0" dirty="0"/>
              <a:t>.</a:t>
            </a:r>
          </a:p>
          <a:p>
            <a:r>
              <a:rPr lang="en-US" b="0" dirty="0"/>
              <a:t>The purpose of this exercise is to see if they can imagine what the phrase “</a:t>
            </a:r>
            <a:r>
              <a:rPr lang="en-US" b="1" dirty="0"/>
              <a:t>secular humanism</a:t>
            </a:r>
            <a:r>
              <a:rPr lang="en-US" b="0" dirty="0"/>
              <a:t>” might mean.</a:t>
            </a:r>
          </a:p>
          <a:p>
            <a:endParaRPr lang="en-US" b="0" dirty="0"/>
          </a:p>
          <a:p>
            <a:r>
              <a:rPr lang="en-US" b="0" dirty="0"/>
              <a:t>A detailed definition will be provided in the next slide.</a:t>
            </a:r>
          </a:p>
          <a:p>
            <a:endParaRPr lang="en-US" b="0" dirty="0"/>
          </a:p>
        </p:txBody>
      </p:sp>
      <p:sp>
        <p:nvSpPr>
          <p:cNvPr id="4" name="Slide Number Placeholder 3"/>
          <p:cNvSpPr>
            <a:spLocks noGrp="1"/>
          </p:cNvSpPr>
          <p:nvPr>
            <p:ph type="sldNum" sz="quarter" idx="5"/>
          </p:nvPr>
        </p:nvSpPr>
        <p:spPr/>
        <p:txBody>
          <a:bodyPr/>
          <a:lstStyle/>
          <a:p>
            <a:fld id="{4826E6E0-E40E-A44D-96DF-423445D3BCF3}" type="slidenum">
              <a:rPr lang="en-US" smtClean="0"/>
              <a:t>4</a:t>
            </a:fld>
            <a:endParaRPr lang="en-US"/>
          </a:p>
        </p:txBody>
      </p:sp>
    </p:spTree>
    <p:extLst>
      <p:ext uri="{BB962C8B-B14F-4D97-AF65-F5344CB8AC3E}">
        <p14:creationId xmlns:p14="http://schemas.microsoft.com/office/powerpoint/2010/main" val="3744893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3D9B83-2AE7-0D49-99C3-2A02F453AC48}" type="slidenum">
              <a:rPr lang="en-US" smtClean="0"/>
              <a:t>40</a:t>
            </a:fld>
            <a:endParaRPr lang="en-US" dirty="0"/>
          </a:p>
        </p:txBody>
      </p:sp>
    </p:spTree>
    <p:extLst>
      <p:ext uri="{BB962C8B-B14F-4D97-AF65-F5344CB8AC3E}">
        <p14:creationId xmlns:p14="http://schemas.microsoft.com/office/powerpoint/2010/main" val="374857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This is quite a technical definition. You may prefer to emphasize the last paragraph, that secular humanism is way to lead a good life and being a good citizen without reference to religious doctrine.</a:t>
            </a:r>
          </a:p>
        </p:txBody>
      </p:sp>
      <p:sp>
        <p:nvSpPr>
          <p:cNvPr id="4" name="Slide Number Placeholder 3"/>
          <p:cNvSpPr>
            <a:spLocks noGrp="1"/>
          </p:cNvSpPr>
          <p:nvPr>
            <p:ph type="sldNum" sz="quarter" idx="5"/>
          </p:nvPr>
        </p:nvSpPr>
        <p:spPr/>
        <p:txBody>
          <a:bodyPr/>
          <a:lstStyle/>
          <a:p>
            <a:fld id="{4826E6E0-E40E-A44D-96DF-423445D3BCF3}" type="slidenum">
              <a:rPr lang="en-US" smtClean="0"/>
              <a:t>5</a:t>
            </a:fld>
            <a:endParaRPr lang="en-US"/>
          </a:p>
        </p:txBody>
      </p:sp>
    </p:spTree>
    <p:extLst>
      <p:ext uri="{BB962C8B-B14F-4D97-AF65-F5344CB8AC3E}">
        <p14:creationId xmlns:p14="http://schemas.microsoft.com/office/powerpoint/2010/main" val="73364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And now we have a definition of a </a:t>
            </a:r>
            <a:r>
              <a:rPr lang="en-US" b="1" dirty="0"/>
              <a:t>secular humanist worldview</a:t>
            </a:r>
            <a:r>
              <a:rPr lang="en-US" dirty="0"/>
              <a:t>.</a:t>
            </a:r>
          </a:p>
          <a:p>
            <a:endParaRPr lang="en-US" dirty="0"/>
          </a:p>
          <a:p>
            <a:r>
              <a:rPr lang="en-US" dirty="0"/>
              <a:t>While </a:t>
            </a:r>
            <a:r>
              <a:rPr lang="en-US" b="1" dirty="0"/>
              <a:t>secular humanism </a:t>
            </a:r>
            <a:r>
              <a:rPr lang="en-US" b="0" dirty="0"/>
              <a:t>is a moral philosophy, a </a:t>
            </a:r>
            <a:r>
              <a:rPr lang="en-US" b="1" dirty="0"/>
              <a:t>secular humanist worldview </a:t>
            </a:r>
            <a:r>
              <a:rPr lang="en-US" b="0" dirty="0"/>
              <a:t>is a personal viewpoint that embraces the philosophy of </a:t>
            </a:r>
            <a:r>
              <a:rPr lang="en-US" b="1" dirty="0"/>
              <a:t>secular humanism.</a:t>
            </a:r>
            <a:endParaRPr lang="en-US" b="0" dirty="0"/>
          </a:p>
        </p:txBody>
      </p:sp>
      <p:sp>
        <p:nvSpPr>
          <p:cNvPr id="4" name="Slide Number Placeholder 3"/>
          <p:cNvSpPr>
            <a:spLocks noGrp="1"/>
          </p:cNvSpPr>
          <p:nvPr>
            <p:ph type="sldNum" sz="quarter" idx="5"/>
          </p:nvPr>
        </p:nvSpPr>
        <p:spPr/>
        <p:txBody>
          <a:bodyPr/>
          <a:lstStyle/>
          <a:p>
            <a:fld id="{4826E6E0-E40E-A44D-96DF-423445D3BCF3}" type="slidenum">
              <a:rPr lang="en-US" smtClean="0"/>
              <a:t>6</a:t>
            </a:fld>
            <a:endParaRPr lang="en-US"/>
          </a:p>
        </p:txBody>
      </p:sp>
    </p:spTree>
    <p:extLst>
      <p:ext uri="{BB962C8B-B14F-4D97-AF65-F5344CB8AC3E}">
        <p14:creationId xmlns:p14="http://schemas.microsoft.com/office/powerpoint/2010/main" val="376324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b="1" dirty="0"/>
          </a:p>
          <a:p>
            <a:r>
              <a:rPr lang="en-AU" b="0" dirty="0"/>
              <a:t>This is an important document in support of basic human rights. The point of this slide is to prepare students for a more detailed discussion in </a:t>
            </a:r>
            <a:r>
              <a:rPr lang="en-AU" b="1" dirty="0"/>
              <a:t>Module 3 – What is Freedom of Religion or Belief? </a:t>
            </a:r>
            <a:r>
              <a:rPr lang="en-AU" b="0" dirty="0"/>
              <a:t>The students might like to do some basic research on this article ahead of Module 3. A simple Google search for “</a:t>
            </a:r>
            <a:r>
              <a:rPr lang="en-AU" b="1" dirty="0"/>
              <a:t>Article 18</a:t>
            </a:r>
            <a:r>
              <a:rPr lang="en-AU" b="0" dirty="0"/>
              <a:t>” will bring up lots of useful links (some will be technical but many others will be within the grasp of the students). </a:t>
            </a:r>
          </a:p>
          <a:p>
            <a:endParaRPr lang="en-AU" dirty="0"/>
          </a:p>
          <a:p>
            <a:r>
              <a:rPr lang="en-AU" dirty="0"/>
              <a:t>Article 18 </a:t>
            </a:r>
          </a:p>
          <a:p>
            <a:r>
              <a:rPr lang="en-AU" dirty="0"/>
              <a:t>Everyone has the right to freedom of thought, conscience and religion; this right includes freedom to change one’s religion or belief, and freedom, either alone or in community with others and in public or private, to manifest one’s religion or belief in teaching, practice, worship and observance.</a:t>
            </a:r>
          </a:p>
          <a:p>
            <a:endParaRPr lang="en-AU" dirty="0"/>
          </a:p>
          <a:p>
            <a:r>
              <a:rPr lang="en-AU" dirty="0"/>
              <a:t>While there should be no limitations on what religion or belief one adopts, there </a:t>
            </a:r>
            <a:r>
              <a:rPr lang="en-AU" i="1" dirty="0"/>
              <a:t>are</a:t>
            </a:r>
            <a:r>
              <a:rPr lang="en-AU" dirty="0"/>
              <a:t> limitations on the right to </a:t>
            </a:r>
            <a:r>
              <a:rPr lang="en-AU" i="1" dirty="0"/>
              <a:t>act</a:t>
            </a:r>
            <a:r>
              <a:rPr lang="en-AU" dirty="0"/>
              <a:t> on thought, conscience and religion or belief. </a:t>
            </a:r>
          </a:p>
        </p:txBody>
      </p:sp>
      <p:sp>
        <p:nvSpPr>
          <p:cNvPr id="4" name="Slide Number Placeholder 3"/>
          <p:cNvSpPr>
            <a:spLocks noGrp="1"/>
          </p:cNvSpPr>
          <p:nvPr>
            <p:ph type="sldNum" sz="quarter" idx="5"/>
          </p:nvPr>
        </p:nvSpPr>
        <p:spPr/>
        <p:txBody>
          <a:bodyPr/>
          <a:lstStyle/>
          <a:p>
            <a:fld id="{4826E6E0-E40E-A44D-96DF-423445D3BCF3}" type="slidenum">
              <a:rPr lang="en-US" smtClean="0"/>
              <a:t>7</a:t>
            </a:fld>
            <a:endParaRPr lang="en-US"/>
          </a:p>
        </p:txBody>
      </p:sp>
    </p:spTree>
    <p:extLst>
      <p:ext uri="{BB962C8B-B14F-4D97-AF65-F5344CB8AC3E}">
        <p14:creationId xmlns:p14="http://schemas.microsoft.com/office/powerpoint/2010/main" val="219905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endParaRPr lang="en-US" dirty="0"/>
          </a:p>
          <a:p>
            <a:r>
              <a:rPr lang="en-US" dirty="0"/>
              <a:t>This is a simple exercise to help the students appreciate their current understanding of these issues.</a:t>
            </a:r>
          </a:p>
          <a:p>
            <a:r>
              <a:rPr lang="en-US" dirty="0"/>
              <a:t>This exercise also prepares the students for the following slides in which each statement is presented one slide at a time.</a:t>
            </a:r>
          </a:p>
          <a:p>
            <a:r>
              <a:rPr lang="en-US" dirty="0"/>
              <a:t>This will allow for a classroom discussion on each statement.</a:t>
            </a:r>
          </a:p>
          <a:p>
            <a:endParaRPr lang="en-US" dirty="0"/>
          </a:p>
          <a:p>
            <a:r>
              <a:rPr lang="en-US" dirty="0"/>
              <a:t>Note that each statement is </a:t>
            </a:r>
            <a:r>
              <a:rPr lang="en-US" b="1" dirty="0"/>
              <a:t>true</a:t>
            </a:r>
            <a:r>
              <a:rPr lang="en-US" dirty="0"/>
              <a:t>. </a:t>
            </a:r>
          </a:p>
          <a:p>
            <a:r>
              <a:rPr lang="en-US" dirty="0"/>
              <a:t>Examples demonstrating that the statement is true are provided in the Teacher’s notes on the handout and also on the slides.</a:t>
            </a:r>
          </a:p>
          <a:p>
            <a:r>
              <a:rPr lang="en-US" dirty="0"/>
              <a:t>The students will most likely find other examples.</a:t>
            </a:r>
          </a:p>
          <a:p>
            <a:endParaRPr lang="en-US" dirty="0"/>
          </a:p>
          <a:p>
            <a:r>
              <a:rPr lang="en-US" dirty="0"/>
              <a:t>You may have to remind the students of the meaning of a few words and phrases such as</a:t>
            </a:r>
          </a:p>
          <a:p>
            <a:endParaRPr lang="en-US" dirty="0"/>
          </a:p>
          <a:p>
            <a:r>
              <a:rPr lang="en-US" b="1" dirty="0"/>
              <a:t>Worldview</a:t>
            </a:r>
          </a:p>
          <a:p>
            <a:r>
              <a:rPr lang="en-US" b="1" dirty="0"/>
              <a:t>Philosophy</a:t>
            </a:r>
          </a:p>
          <a:p>
            <a:r>
              <a:rPr lang="en-US" b="1" dirty="0"/>
              <a:t>Secular humanism</a:t>
            </a:r>
          </a:p>
          <a:p>
            <a:endParaRPr lang="en-US" b="1" dirty="0"/>
          </a:p>
          <a:p>
            <a:r>
              <a:rPr lang="en-US" dirty="0"/>
              <a:t>The students can refer to the glossary (under the Resources tab of the home page).</a:t>
            </a:r>
          </a:p>
        </p:txBody>
      </p:sp>
      <p:sp>
        <p:nvSpPr>
          <p:cNvPr id="4" name="Slide Number Placeholder 3"/>
          <p:cNvSpPr>
            <a:spLocks noGrp="1"/>
          </p:cNvSpPr>
          <p:nvPr>
            <p:ph type="sldNum" sz="quarter" idx="5"/>
          </p:nvPr>
        </p:nvSpPr>
        <p:spPr/>
        <p:txBody>
          <a:bodyPr/>
          <a:lstStyle/>
          <a:p>
            <a:fld id="{4826E6E0-E40E-A44D-96DF-423445D3BCF3}" type="slidenum">
              <a:rPr lang="en-US" smtClean="0"/>
              <a:t>8</a:t>
            </a:fld>
            <a:endParaRPr lang="en-US"/>
          </a:p>
        </p:txBody>
      </p:sp>
    </p:spTree>
    <p:extLst>
      <p:ext uri="{BB962C8B-B14F-4D97-AF65-F5344CB8AC3E}">
        <p14:creationId xmlns:p14="http://schemas.microsoft.com/office/powerpoint/2010/main" val="331329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notes</a:t>
            </a:r>
          </a:p>
          <a:p>
            <a:pPr marL="0" indent="0">
              <a:buNone/>
            </a:pPr>
            <a:endParaRPr lang="en-US" dirty="0">
              <a:latin typeface="Calibri" panose="020F0502020204030204" pitchFamily="34" charset="0"/>
            </a:endParaRPr>
          </a:p>
          <a:p>
            <a:pPr marL="0" indent="0">
              <a:buNone/>
            </a:pPr>
            <a:r>
              <a:rPr lang="en-US" b="1" dirty="0">
                <a:latin typeface="Calibri" panose="020F0502020204030204" pitchFamily="34" charset="0"/>
              </a:rPr>
              <a:t>Statement 1</a:t>
            </a:r>
          </a:p>
          <a:p>
            <a:pPr marL="0" indent="0">
              <a:buNone/>
            </a:pPr>
            <a:endParaRPr lang="en-US" b="1" dirty="0">
              <a:latin typeface="Calibri" panose="020F0502020204030204" pitchFamily="34" charset="0"/>
            </a:endParaRPr>
          </a:p>
          <a:p>
            <a:r>
              <a:rPr lang="en-US" b="0" dirty="0"/>
              <a:t>This is patently true. We know that some people advocate that our morals and ethics come from religious doctrine while others, such as atheists, argue that we can be good people without guidance from God.</a:t>
            </a:r>
          </a:p>
        </p:txBody>
      </p:sp>
      <p:sp>
        <p:nvSpPr>
          <p:cNvPr id="4" name="Slide Number Placeholder 3"/>
          <p:cNvSpPr>
            <a:spLocks noGrp="1"/>
          </p:cNvSpPr>
          <p:nvPr>
            <p:ph type="sldNum" sz="quarter" idx="5"/>
          </p:nvPr>
        </p:nvSpPr>
        <p:spPr/>
        <p:txBody>
          <a:bodyPr/>
          <a:lstStyle/>
          <a:p>
            <a:fld id="{4826E6E0-E40E-A44D-96DF-423445D3BCF3}" type="slidenum">
              <a:rPr lang="en-US" smtClean="0"/>
              <a:t>9</a:t>
            </a:fld>
            <a:endParaRPr lang="en-US"/>
          </a:p>
        </p:txBody>
      </p:sp>
    </p:spTree>
    <p:extLst>
      <p:ext uri="{BB962C8B-B14F-4D97-AF65-F5344CB8AC3E}">
        <p14:creationId xmlns:p14="http://schemas.microsoft.com/office/powerpoint/2010/main" val="2972465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FFC584F-51E2-4DE6-A8C7-F0D3C2B7E942}"/>
              </a:ext>
            </a:extLst>
          </p:cNvPr>
          <p:cNvSpPr>
            <a:spLocks noGrp="1"/>
          </p:cNvSpPr>
          <p:nvPr>
            <p:ph type="title"/>
          </p:nvPr>
        </p:nvSpPr>
        <p:spPr>
          <a:xfrm>
            <a:off x="345937" y="1255802"/>
            <a:ext cx="7359922" cy="1986564"/>
          </a:xfrm>
        </p:spPr>
        <p:txBody>
          <a:bodyPr anchor="b">
            <a:noAutofit/>
          </a:bodyPr>
          <a:lstStyle>
            <a:lvl1pPr>
              <a:lnSpc>
                <a:spcPts val="6600"/>
              </a:lnSpc>
              <a:defRPr sz="7200" b="0" i="0">
                <a:solidFill>
                  <a:srgbClr val="EFEFF9"/>
                </a:solidFill>
                <a:latin typeface="Calibri" panose="020F0502020204030204" pitchFamily="34" charset="0"/>
              </a:defRPr>
            </a:lvl1pPr>
          </a:lstStyle>
          <a:p>
            <a:r>
              <a:rPr lang="en-GB" dirty="0"/>
              <a:t>Click to edit Master title style</a:t>
            </a:r>
            <a:endParaRPr lang="en-US" dirty="0"/>
          </a:p>
        </p:txBody>
      </p:sp>
      <p:sp>
        <p:nvSpPr>
          <p:cNvPr id="24" name="Text Placeholder 23">
            <a:extLst>
              <a:ext uri="{FF2B5EF4-FFF2-40B4-BE49-F238E27FC236}">
                <a16:creationId xmlns:a16="http://schemas.microsoft.com/office/drawing/2014/main" id="{D72922C4-2EB7-4923-8055-79F05946E756}"/>
              </a:ext>
            </a:extLst>
          </p:cNvPr>
          <p:cNvSpPr>
            <a:spLocks noGrp="1"/>
          </p:cNvSpPr>
          <p:nvPr>
            <p:ph type="body" sz="quarter" idx="12"/>
          </p:nvPr>
        </p:nvSpPr>
        <p:spPr>
          <a:xfrm>
            <a:off x="345937" y="363124"/>
            <a:ext cx="3178175" cy="395287"/>
          </a:xfrm>
        </p:spPr>
        <p:txBody>
          <a:bodyPr>
            <a:normAutofit/>
          </a:bodyPr>
          <a:lstStyle>
            <a:lvl1pPr marL="0" indent="0">
              <a:buNone/>
              <a:defRPr sz="1000" b="1" spc="0">
                <a:solidFill>
                  <a:srgbClr val="EFEFF9"/>
                </a:solidFill>
              </a:defRPr>
            </a:lvl1pPr>
          </a:lstStyle>
          <a:p>
            <a:pPr lvl="0"/>
            <a:r>
              <a:rPr lang="en-GB"/>
              <a:t>Click to edit Master text styles</a:t>
            </a:r>
          </a:p>
        </p:txBody>
      </p:sp>
      <p:sp>
        <p:nvSpPr>
          <p:cNvPr id="26" name="Text Placeholder 25">
            <a:extLst>
              <a:ext uri="{FF2B5EF4-FFF2-40B4-BE49-F238E27FC236}">
                <a16:creationId xmlns:a16="http://schemas.microsoft.com/office/drawing/2014/main" id="{1401F2E5-A138-470B-85A0-9FA900E19591}"/>
              </a:ext>
            </a:extLst>
          </p:cNvPr>
          <p:cNvSpPr>
            <a:spLocks noGrp="1"/>
          </p:cNvSpPr>
          <p:nvPr>
            <p:ph type="body" sz="quarter" idx="13"/>
          </p:nvPr>
        </p:nvSpPr>
        <p:spPr>
          <a:xfrm>
            <a:off x="346075" y="3324135"/>
            <a:ext cx="7359682" cy="563563"/>
          </a:xfrm>
        </p:spPr>
        <p:txBody>
          <a:bodyPr>
            <a:normAutofit/>
          </a:bodyPr>
          <a:lstStyle>
            <a:lvl1pPr marL="0" indent="0">
              <a:buNone/>
              <a:defRPr sz="1200"/>
            </a:lvl1pPr>
          </a:lstStyle>
          <a:p>
            <a:pPr lvl="0"/>
            <a:r>
              <a:rPr lang="en-GB"/>
              <a:t>Click to edit Master text styles</a:t>
            </a:r>
          </a:p>
        </p:txBody>
      </p:sp>
      <p:pic>
        <p:nvPicPr>
          <p:cNvPr id="11" name="Picture 10" descr="Shape&#10;&#10;Description automatically generated">
            <a:extLst>
              <a:ext uri="{FF2B5EF4-FFF2-40B4-BE49-F238E27FC236}">
                <a16:creationId xmlns:a16="http://schemas.microsoft.com/office/drawing/2014/main" id="{B93B773F-2BAB-4951-86A8-47905DA7B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pic>
        <p:nvPicPr>
          <p:cNvPr id="7" name="Picture 6" descr="Shape&#10;&#10;Description automatically generated">
            <a:extLst>
              <a:ext uri="{FF2B5EF4-FFF2-40B4-BE49-F238E27FC236}">
                <a16:creationId xmlns:a16="http://schemas.microsoft.com/office/drawing/2014/main" id="{BCD6CDE4-E12C-4FC3-A8E9-05E898F2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DDBA3E2-F05B-4C94-8B50-F48F3F473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79" y="4357353"/>
            <a:ext cx="1160244" cy="423024"/>
          </a:xfrm>
          <a:prstGeom prst="rect">
            <a:avLst/>
          </a:prstGeom>
        </p:spPr>
      </p:pic>
      <p:sp>
        <p:nvSpPr>
          <p:cNvPr id="2" name="Rectangle 1">
            <a:extLst>
              <a:ext uri="{FF2B5EF4-FFF2-40B4-BE49-F238E27FC236}">
                <a16:creationId xmlns:a16="http://schemas.microsoft.com/office/drawing/2014/main" id="{754CAFD5-743F-9046-AC57-64FF0C028465}"/>
              </a:ext>
            </a:extLst>
          </p:cNvPr>
          <p:cNvSpPr/>
          <p:nvPr userDrawn="1"/>
        </p:nvSpPr>
        <p:spPr>
          <a:xfrm>
            <a:off x="6426362" y="4672655"/>
            <a:ext cx="1379594" cy="215444"/>
          </a:xfrm>
          <a:prstGeom prst="rect">
            <a:avLst/>
          </a:prstGeom>
        </p:spPr>
        <p:txBody>
          <a:bodyPr wrap="square">
            <a:spAutoFit/>
          </a:bodyPr>
          <a:lstStyle/>
          <a:p>
            <a:r>
              <a:rPr lang="en-US" sz="800" b="0" i="0" dirty="0">
                <a:solidFill>
                  <a:schemeClr val="bg1"/>
                </a:solidFill>
                <a:latin typeface="Calibri" panose="020F0502020204030204" pitchFamily="34" charset="0"/>
              </a:rPr>
              <a:t>©2021 Modern Worldviews</a:t>
            </a:r>
          </a:p>
        </p:txBody>
      </p:sp>
    </p:spTree>
    <p:extLst>
      <p:ext uri="{BB962C8B-B14F-4D97-AF65-F5344CB8AC3E}">
        <p14:creationId xmlns:p14="http://schemas.microsoft.com/office/powerpoint/2010/main" val="51353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FEFF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937" y="1622738"/>
            <a:ext cx="8452126" cy="2896252"/>
          </a:xfrm>
        </p:spPr>
        <p:txBody>
          <a:bodyPr numCol="2" spcCol="360000"/>
          <a:lstStyle>
            <a:lvl1pPr marL="180975" indent="-180975">
              <a:buFont typeface="Arial" panose="020B0604020202020204" pitchFamily="34" charset="0"/>
              <a:buChar char="•"/>
              <a:defRPr sz="1400" b="0" i="0">
                <a:solidFill>
                  <a:srgbClr val="292764"/>
                </a:solidFill>
                <a:latin typeface="Calibri" panose="020F0502020204030204" pitchFamily="34" charset="0"/>
              </a:defRPr>
            </a:lvl1pPr>
            <a:lvl2pPr marL="536575" indent="-193675">
              <a:buFont typeface="Arial" panose="020B0604020202020204" pitchFamily="34" charset="0"/>
              <a:buChar char="•"/>
              <a:defRPr sz="1400" b="0" i="0">
                <a:solidFill>
                  <a:srgbClr val="292764"/>
                </a:solidFill>
                <a:latin typeface="Calibri" panose="020F0502020204030204" pitchFamily="34" charset="0"/>
              </a:defRPr>
            </a:lvl2pPr>
            <a:lvl3pPr marL="806450" indent="-120650">
              <a:buFont typeface="Arial" panose="020B0604020202020204" pitchFamily="34" charset="0"/>
              <a:buChar char="•"/>
              <a:defRPr sz="1400" b="0" i="0">
                <a:solidFill>
                  <a:srgbClr val="292764"/>
                </a:solidFill>
                <a:latin typeface="Calibri" panose="020F0502020204030204" pitchFamily="34" charset="0"/>
              </a:defRPr>
            </a:lvl3pPr>
            <a:lvl4pPr marL="1163638" indent="-134938">
              <a:buFont typeface="Arial" panose="020B0604020202020204" pitchFamily="34" charset="0"/>
              <a:buChar char="•"/>
              <a:defRPr sz="1400" b="0" i="0">
                <a:solidFill>
                  <a:srgbClr val="292764"/>
                </a:solidFill>
                <a:latin typeface="Calibri" panose="020F0502020204030204" pitchFamily="34" charset="0"/>
              </a:defRPr>
            </a:lvl4pPr>
            <a:lvl5pPr marL="1524000" indent="-152400">
              <a:buFont typeface="Arial" panose="020B0604020202020204" pitchFamily="34" charset="0"/>
              <a:buChar char="•"/>
              <a:defRPr sz="1400" b="0" i="0">
                <a:solidFill>
                  <a:srgbClr val="292764"/>
                </a:solidFill>
                <a:latin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lide Number Placeholder 5">
            <a:extLst>
              <a:ext uri="{FF2B5EF4-FFF2-40B4-BE49-F238E27FC236}">
                <a16:creationId xmlns:a16="http://schemas.microsoft.com/office/drawing/2014/main" id="{72751DDE-5CA9-494A-86BD-F6D5A7518CF9}"/>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5" name="Title 1">
            <a:extLst>
              <a:ext uri="{FF2B5EF4-FFF2-40B4-BE49-F238E27FC236}">
                <a16:creationId xmlns:a16="http://schemas.microsoft.com/office/drawing/2014/main" id="{A4CFB295-0F1C-431A-ADEE-35F4D1B5E85F}"/>
              </a:ext>
            </a:extLst>
          </p:cNvPr>
          <p:cNvSpPr>
            <a:spLocks noGrp="1"/>
          </p:cNvSpPr>
          <p:nvPr>
            <p:ph type="title"/>
          </p:nvPr>
        </p:nvSpPr>
        <p:spPr>
          <a:xfrm>
            <a:off x="345936" y="928688"/>
            <a:ext cx="6179360" cy="614362"/>
          </a:xfrm>
        </p:spPr>
        <p:txBody>
          <a:bodyPr anchor="b"/>
          <a:lstStyle>
            <a:lvl1pPr>
              <a:defRPr sz="2400" b="0" i="0">
                <a:solidFill>
                  <a:srgbClr val="292764"/>
                </a:solidFill>
                <a:latin typeface="Calibri" panose="020F0502020204030204" pitchFamily="34" charset="0"/>
              </a:defRPr>
            </a:lvl1pPr>
          </a:lstStyle>
          <a:p>
            <a:r>
              <a:rPr lang="en-GB" dirty="0"/>
              <a:t>Click to edit Master title style</a:t>
            </a:r>
            <a:endParaRPr lang="en-US" dirty="0"/>
          </a:p>
        </p:txBody>
      </p:sp>
      <p:pic>
        <p:nvPicPr>
          <p:cNvPr id="7" name="Picture 6" descr="A picture containing text&#10;&#10;Description automatically generated">
            <a:extLst>
              <a:ext uri="{FF2B5EF4-FFF2-40B4-BE49-F238E27FC236}">
                <a16:creationId xmlns:a16="http://schemas.microsoft.com/office/drawing/2014/main" id="{E7B52D7B-26E2-DF4E-AE45-18315D56955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8386578" y="4680579"/>
            <a:ext cx="411485" cy="409911"/>
          </a:xfrm>
          <a:prstGeom prst="rect">
            <a:avLst/>
          </a:prstGeom>
        </p:spPr>
      </p:pic>
      <p:sp>
        <p:nvSpPr>
          <p:cNvPr id="8" name="Rectangle 7">
            <a:extLst>
              <a:ext uri="{FF2B5EF4-FFF2-40B4-BE49-F238E27FC236}">
                <a16:creationId xmlns:a16="http://schemas.microsoft.com/office/drawing/2014/main" id="{3713AA34-624D-6243-ABD5-0DADBFF8EEE4}"/>
              </a:ext>
            </a:extLst>
          </p:cNvPr>
          <p:cNvSpPr/>
          <p:nvPr userDrawn="1"/>
        </p:nvSpPr>
        <p:spPr>
          <a:xfrm>
            <a:off x="29028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sp>
        <p:nvSpPr>
          <p:cNvPr id="10" name="Text Placeholder 15">
            <a:extLst>
              <a:ext uri="{FF2B5EF4-FFF2-40B4-BE49-F238E27FC236}">
                <a16:creationId xmlns:a16="http://schemas.microsoft.com/office/drawing/2014/main" id="{93125C26-6673-F438-EDB9-742FC0E00E99}"/>
              </a:ext>
            </a:extLst>
          </p:cNvPr>
          <p:cNvSpPr>
            <a:spLocks noGrp="1"/>
          </p:cNvSpPr>
          <p:nvPr>
            <p:ph type="body" sz="quarter" idx="15" hasCustomPrompt="1"/>
          </p:nvPr>
        </p:nvSpPr>
        <p:spPr>
          <a:xfrm>
            <a:off x="345937" y="363124"/>
            <a:ext cx="4521337" cy="230832"/>
          </a:xfrm>
        </p:spPr>
        <p:txBody>
          <a:bodyPr>
            <a:spAutoFit/>
          </a:bodyPr>
          <a:lstStyle>
            <a:lvl1pPr marL="0" indent="0">
              <a:buNone/>
              <a:defRPr sz="1000" b="1" spc="0">
                <a:solidFill>
                  <a:srgbClr val="292764"/>
                </a:solidFill>
              </a:defRPr>
            </a:lvl1pPr>
          </a:lstStyle>
          <a:p>
            <a:pPr lvl="0"/>
            <a:r>
              <a:rPr lang="en-GB" dirty="0"/>
              <a:t>Module 1: What is secular humanism?</a:t>
            </a:r>
          </a:p>
        </p:txBody>
      </p:sp>
    </p:spTree>
    <p:extLst>
      <p:ext uri="{BB962C8B-B14F-4D97-AF65-F5344CB8AC3E}">
        <p14:creationId xmlns:p14="http://schemas.microsoft.com/office/powerpoint/2010/main" val="51219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EFEFF9"/>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73B94F9E-2C4F-44FC-BE6A-D2803DC21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sp>
        <p:nvSpPr>
          <p:cNvPr id="10" name="Slide Number Placeholder 5">
            <a:extLst>
              <a:ext uri="{FF2B5EF4-FFF2-40B4-BE49-F238E27FC236}">
                <a16:creationId xmlns:a16="http://schemas.microsoft.com/office/drawing/2014/main" id="{B9ABEE32-921C-4DD9-8CDD-D61EF0117169}"/>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11" name="Text Placeholder 14">
            <a:extLst>
              <a:ext uri="{FF2B5EF4-FFF2-40B4-BE49-F238E27FC236}">
                <a16:creationId xmlns:a16="http://schemas.microsoft.com/office/drawing/2014/main" id="{033D61ED-8D2D-44C8-8017-4A360A5F2A46}"/>
              </a:ext>
            </a:extLst>
          </p:cNvPr>
          <p:cNvSpPr>
            <a:spLocks noGrp="1"/>
          </p:cNvSpPr>
          <p:nvPr>
            <p:ph type="body" sz="quarter" idx="13" hasCustomPrompt="1"/>
          </p:nvPr>
        </p:nvSpPr>
        <p:spPr>
          <a:xfrm>
            <a:off x="346075" y="363124"/>
            <a:ext cx="3454399" cy="273050"/>
          </a:xfrm>
        </p:spPr>
        <p:txBody>
          <a:bodyPr>
            <a:normAutofit/>
          </a:bodyPr>
          <a:lstStyle>
            <a:lvl1pPr marL="0" indent="0">
              <a:buNone/>
              <a:defRPr sz="1000" b="1" spc="0">
                <a:solidFill>
                  <a:srgbClr val="292764"/>
                </a:solidFill>
              </a:defRPr>
            </a:lvl1pPr>
          </a:lstStyle>
          <a:p>
            <a:pPr lvl="0"/>
            <a:r>
              <a:rPr lang="en-GB" dirty="0"/>
              <a:t>Module 1: What is secular humanism?</a:t>
            </a:r>
          </a:p>
        </p:txBody>
      </p:sp>
      <p:sp>
        <p:nvSpPr>
          <p:cNvPr id="14" name="Title 1">
            <a:extLst>
              <a:ext uri="{FF2B5EF4-FFF2-40B4-BE49-F238E27FC236}">
                <a16:creationId xmlns:a16="http://schemas.microsoft.com/office/drawing/2014/main" id="{47EAB81B-BCB6-497E-9203-929531190F35}"/>
              </a:ext>
            </a:extLst>
          </p:cNvPr>
          <p:cNvSpPr>
            <a:spLocks noGrp="1"/>
          </p:cNvSpPr>
          <p:nvPr>
            <p:ph type="title"/>
          </p:nvPr>
        </p:nvSpPr>
        <p:spPr>
          <a:xfrm>
            <a:off x="345937" y="1856168"/>
            <a:ext cx="5197613" cy="1177546"/>
          </a:xfrm>
        </p:spPr>
        <p:txBody>
          <a:bodyPr>
            <a:normAutofit/>
          </a:bodyPr>
          <a:lstStyle>
            <a:lvl1pPr>
              <a:defRPr sz="3200" b="0" i="0">
                <a:solidFill>
                  <a:srgbClr val="292764"/>
                </a:solidFill>
                <a:latin typeface="Calibri" panose="020F0502020204030204" pitchFamily="34" charset="0"/>
              </a:defRPr>
            </a:lvl1pPr>
          </a:lstStyle>
          <a:p>
            <a:r>
              <a:rPr lang="en-GB" dirty="0"/>
              <a:t>Click to edit Master title style</a:t>
            </a:r>
            <a:endParaRPr lang="en-US" dirty="0"/>
          </a:p>
        </p:txBody>
      </p:sp>
      <p:pic>
        <p:nvPicPr>
          <p:cNvPr id="6" name="Picture 5" descr="Shape&#10;&#10;Description automatically generated">
            <a:extLst>
              <a:ext uri="{FF2B5EF4-FFF2-40B4-BE49-F238E27FC236}">
                <a16:creationId xmlns:a16="http://schemas.microsoft.com/office/drawing/2014/main" id="{0B37262C-A718-4191-B24F-39E26F34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E7262FA-E039-F648-892D-5E8A04840AA8}"/>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r="64611"/>
          <a:stretch/>
        </p:blipFill>
        <p:spPr>
          <a:xfrm>
            <a:off x="457910" y="4680579"/>
            <a:ext cx="411485" cy="409911"/>
          </a:xfrm>
          <a:prstGeom prst="rect">
            <a:avLst/>
          </a:prstGeom>
        </p:spPr>
      </p:pic>
      <p:sp>
        <p:nvSpPr>
          <p:cNvPr id="12" name="Rectangle 11">
            <a:extLst>
              <a:ext uri="{FF2B5EF4-FFF2-40B4-BE49-F238E27FC236}">
                <a16:creationId xmlns:a16="http://schemas.microsoft.com/office/drawing/2014/main" id="{F63DF41A-4E69-6A4F-AA57-5D476B907860}"/>
              </a:ext>
            </a:extLst>
          </p:cNvPr>
          <p:cNvSpPr/>
          <p:nvPr userDrawn="1"/>
        </p:nvSpPr>
        <p:spPr>
          <a:xfrm>
            <a:off x="6552201"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spTree>
    <p:extLst>
      <p:ext uri="{BB962C8B-B14F-4D97-AF65-F5344CB8AC3E}">
        <p14:creationId xmlns:p14="http://schemas.microsoft.com/office/powerpoint/2010/main" val="37843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Caption">
    <p:bg>
      <p:bgPr>
        <a:solidFill>
          <a:srgbClr val="EF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936" y="928688"/>
            <a:ext cx="4453243" cy="614362"/>
          </a:xfrm>
        </p:spPr>
        <p:txBody>
          <a:bodyPr anchor="b"/>
          <a:lstStyle>
            <a:lvl1pPr>
              <a:defRPr sz="2400" b="0" i="0">
                <a:solidFill>
                  <a:srgbClr val="292764"/>
                </a:solidFill>
                <a:latin typeface="Calibri" panose="020F050202020403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721994" y="1622736"/>
            <a:ext cx="5076069" cy="2896252"/>
          </a:xfrm>
        </p:spPr>
        <p:txBody>
          <a:bodyPr/>
          <a:lstStyle>
            <a:lvl1pPr>
              <a:defRPr sz="1400" b="0" i="0">
                <a:solidFill>
                  <a:srgbClr val="292764"/>
                </a:solidFill>
                <a:latin typeface="Calibri" panose="020F0502020204030204" pitchFamily="34" charset="0"/>
              </a:defRPr>
            </a:lvl1pPr>
            <a:lvl2pPr>
              <a:defRPr sz="1400" b="0" i="0">
                <a:solidFill>
                  <a:srgbClr val="292764"/>
                </a:solidFill>
                <a:latin typeface="Calibri" panose="020F0502020204030204" pitchFamily="34" charset="0"/>
              </a:defRPr>
            </a:lvl2pPr>
            <a:lvl3pPr>
              <a:defRPr sz="1400" b="0" i="0">
                <a:solidFill>
                  <a:srgbClr val="292764"/>
                </a:solidFill>
                <a:latin typeface="Calibri" panose="020F0502020204030204" pitchFamily="34" charset="0"/>
              </a:defRPr>
            </a:lvl3pPr>
            <a:lvl4pPr>
              <a:defRPr sz="1400" b="0" i="0">
                <a:solidFill>
                  <a:srgbClr val="292764"/>
                </a:solidFill>
                <a:latin typeface="Calibri" panose="020F0502020204030204" pitchFamily="34" charset="0"/>
              </a:defRPr>
            </a:lvl4pPr>
            <a:lvl5pPr>
              <a:defRPr sz="1400" b="0" i="0">
                <a:solidFill>
                  <a:srgbClr val="292764"/>
                </a:solidFill>
                <a:latin typeface="Calibri" panose="020F0502020204030204" pitchFamily="34" charset="0"/>
              </a:defRPr>
            </a:lvl5pPr>
            <a:lvl6pPr>
              <a:defRPr sz="1500"/>
            </a:lvl6pPr>
            <a:lvl7pPr>
              <a:defRPr sz="1500"/>
            </a:lvl7pPr>
            <a:lvl8pPr>
              <a:defRPr sz="1500"/>
            </a:lvl8pPr>
            <a:lvl9pPr>
              <a:defRPr sz="15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345937" y="1622736"/>
            <a:ext cx="3233082" cy="2896253"/>
          </a:xfrm>
        </p:spPr>
        <p:txBody>
          <a:bodyPr>
            <a:normAutofit/>
          </a:bodyPr>
          <a:lstStyle>
            <a:lvl1pPr marL="0" indent="0">
              <a:lnSpc>
                <a:spcPct val="150000"/>
              </a:lnSpc>
              <a:buNone/>
              <a:defRPr sz="1400">
                <a:solidFill>
                  <a:srgbClr val="292764"/>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14" name="Text Placeholder 14">
            <a:extLst>
              <a:ext uri="{FF2B5EF4-FFF2-40B4-BE49-F238E27FC236}">
                <a16:creationId xmlns:a16="http://schemas.microsoft.com/office/drawing/2014/main" id="{949DD56E-7F4E-487C-838E-851135F9AC49}"/>
              </a:ext>
            </a:extLst>
          </p:cNvPr>
          <p:cNvSpPr>
            <a:spLocks noGrp="1"/>
          </p:cNvSpPr>
          <p:nvPr>
            <p:ph type="body" sz="quarter" idx="13" hasCustomPrompt="1"/>
          </p:nvPr>
        </p:nvSpPr>
        <p:spPr>
          <a:xfrm>
            <a:off x="346075" y="363124"/>
            <a:ext cx="3454399" cy="273050"/>
          </a:xfrm>
        </p:spPr>
        <p:txBody>
          <a:bodyPr>
            <a:normAutofit/>
          </a:bodyPr>
          <a:lstStyle>
            <a:lvl1pPr marL="0" indent="0">
              <a:buNone/>
              <a:defRPr sz="1000" b="1" spc="0">
                <a:solidFill>
                  <a:srgbClr val="292764"/>
                </a:solidFill>
              </a:defRPr>
            </a:lvl1pPr>
          </a:lstStyle>
          <a:p>
            <a:pPr lvl="0"/>
            <a:r>
              <a:rPr lang="en-GB" dirty="0"/>
              <a:t>Module 1: What is secular humanism?</a:t>
            </a:r>
          </a:p>
        </p:txBody>
      </p:sp>
      <p:sp>
        <p:nvSpPr>
          <p:cNvPr id="16" name="Slide Number Placeholder 5">
            <a:extLst>
              <a:ext uri="{FF2B5EF4-FFF2-40B4-BE49-F238E27FC236}">
                <a16:creationId xmlns:a16="http://schemas.microsoft.com/office/drawing/2014/main" id="{29048A52-4294-4195-87B1-8645BFBFF39B}"/>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5" name="Rectangle 4">
            <a:extLst>
              <a:ext uri="{FF2B5EF4-FFF2-40B4-BE49-F238E27FC236}">
                <a16:creationId xmlns:a16="http://schemas.microsoft.com/office/drawing/2014/main" id="{A869636B-5283-2843-AF98-252075F5B870}"/>
              </a:ext>
            </a:extLst>
          </p:cNvPr>
          <p:cNvSpPr/>
          <p:nvPr userDrawn="1"/>
        </p:nvSpPr>
        <p:spPr>
          <a:xfrm>
            <a:off x="29028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pic>
        <p:nvPicPr>
          <p:cNvPr id="9" name="Picture 8" descr="A picture containing text&#10;&#10;Description automatically generated">
            <a:extLst>
              <a:ext uri="{FF2B5EF4-FFF2-40B4-BE49-F238E27FC236}">
                <a16:creationId xmlns:a16="http://schemas.microsoft.com/office/drawing/2014/main" id="{8CB56E99-934D-7E4D-BB69-9B2E3B2F933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8386578" y="4680579"/>
            <a:ext cx="411485" cy="409911"/>
          </a:xfrm>
          <a:prstGeom prst="rect">
            <a:avLst/>
          </a:prstGeom>
        </p:spPr>
      </p:pic>
    </p:spTree>
    <p:extLst>
      <p:ext uri="{BB962C8B-B14F-4D97-AF65-F5344CB8AC3E}">
        <p14:creationId xmlns:p14="http://schemas.microsoft.com/office/powerpoint/2010/main" val="255204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rgbClr val="EFEFF9"/>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901039" y="342899"/>
            <a:ext cx="3897021" cy="4176089"/>
          </a:xfrm>
        </p:spPr>
        <p:txBody>
          <a:bodyPr anchor="t"/>
          <a:lstStyle>
            <a:lvl1pPr marL="0" indent="0">
              <a:buNone/>
              <a:defRPr sz="2400" b="0" i="0">
                <a:latin typeface="Calibri" panose="020F050202020403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10" name="Text Placeholder 3">
            <a:extLst>
              <a:ext uri="{FF2B5EF4-FFF2-40B4-BE49-F238E27FC236}">
                <a16:creationId xmlns:a16="http://schemas.microsoft.com/office/drawing/2014/main" id="{C269D56F-F8C9-42DD-9DF5-D40782F50D4C}"/>
              </a:ext>
            </a:extLst>
          </p:cNvPr>
          <p:cNvSpPr>
            <a:spLocks noGrp="1"/>
          </p:cNvSpPr>
          <p:nvPr>
            <p:ph type="body" sz="half" idx="14"/>
          </p:nvPr>
        </p:nvSpPr>
        <p:spPr>
          <a:xfrm>
            <a:off x="345935" y="1622736"/>
            <a:ext cx="4385090" cy="2896253"/>
          </a:xfrm>
        </p:spPr>
        <p:txBody>
          <a:bodyPr>
            <a:normAutofit/>
          </a:bodyPr>
          <a:lstStyle>
            <a:lvl1pPr marL="0" indent="0">
              <a:lnSpc>
                <a:spcPct val="150000"/>
              </a:lnSpc>
              <a:buNone/>
              <a:defRPr sz="1400" b="0" i="0">
                <a:solidFill>
                  <a:srgbClr val="292764"/>
                </a:solidFill>
                <a:latin typeface="Calibri" panose="020F050202020403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p:txBody>
      </p:sp>
      <p:sp>
        <p:nvSpPr>
          <p:cNvPr id="14" name="Slide Number Placeholder 5">
            <a:extLst>
              <a:ext uri="{FF2B5EF4-FFF2-40B4-BE49-F238E27FC236}">
                <a16:creationId xmlns:a16="http://schemas.microsoft.com/office/drawing/2014/main" id="{940D4FBC-8066-40B1-8790-9DFA13AC8456}"/>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15" name="Text Placeholder 14">
            <a:extLst>
              <a:ext uri="{FF2B5EF4-FFF2-40B4-BE49-F238E27FC236}">
                <a16:creationId xmlns:a16="http://schemas.microsoft.com/office/drawing/2014/main" id="{710FF4B3-2741-40D6-8C10-0A04A5583752}"/>
              </a:ext>
            </a:extLst>
          </p:cNvPr>
          <p:cNvSpPr>
            <a:spLocks noGrp="1"/>
          </p:cNvSpPr>
          <p:nvPr>
            <p:ph type="body" sz="quarter" idx="13" hasCustomPrompt="1"/>
          </p:nvPr>
        </p:nvSpPr>
        <p:spPr>
          <a:xfrm>
            <a:off x="346075" y="363124"/>
            <a:ext cx="3454399" cy="273050"/>
          </a:xfrm>
        </p:spPr>
        <p:txBody>
          <a:bodyPr>
            <a:normAutofit/>
          </a:bodyPr>
          <a:lstStyle>
            <a:lvl1pPr marL="0" indent="0">
              <a:buNone/>
              <a:defRPr sz="1000" b="1" spc="0">
                <a:solidFill>
                  <a:srgbClr val="292764"/>
                </a:solidFill>
              </a:defRPr>
            </a:lvl1pPr>
          </a:lstStyle>
          <a:p>
            <a:pPr lvl="0"/>
            <a:r>
              <a:rPr lang="en-GB" dirty="0"/>
              <a:t>Module 1: What is secular humanism?</a:t>
            </a:r>
          </a:p>
        </p:txBody>
      </p:sp>
      <p:sp>
        <p:nvSpPr>
          <p:cNvPr id="9" name="Title 1">
            <a:extLst>
              <a:ext uri="{FF2B5EF4-FFF2-40B4-BE49-F238E27FC236}">
                <a16:creationId xmlns:a16="http://schemas.microsoft.com/office/drawing/2014/main" id="{695ACC19-7DD5-456A-91D3-1E5137DB2A61}"/>
              </a:ext>
            </a:extLst>
          </p:cNvPr>
          <p:cNvSpPr>
            <a:spLocks noGrp="1"/>
          </p:cNvSpPr>
          <p:nvPr>
            <p:ph type="title"/>
          </p:nvPr>
        </p:nvSpPr>
        <p:spPr>
          <a:xfrm>
            <a:off x="345936" y="928688"/>
            <a:ext cx="4385089" cy="614362"/>
          </a:xfrm>
        </p:spPr>
        <p:txBody>
          <a:bodyPr anchor="b"/>
          <a:lstStyle>
            <a:lvl1pPr>
              <a:defRPr sz="2400" b="0" i="0">
                <a:solidFill>
                  <a:srgbClr val="292764"/>
                </a:solidFill>
                <a:latin typeface="Calibri" panose="020F0502020204030204" pitchFamily="34" charset="0"/>
              </a:defRPr>
            </a:lvl1pPr>
          </a:lstStyle>
          <a:p>
            <a:r>
              <a:rPr lang="en-GB" dirty="0"/>
              <a:t>Click to edit Master title style</a:t>
            </a:r>
            <a:endParaRPr lang="en-US" dirty="0"/>
          </a:p>
        </p:txBody>
      </p:sp>
      <p:pic>
        <p:nvPicPr>
          <p:cNvPr id="8" name="Picture 7" descr="A picture containing text&#10;&#10;Description automatically generated">
            <a:extLst>
              <a:ext uri="{FF2B5EF4-FFF2-40B4-BE49-F238E27FC236}">
                <a16:creationId xmlns:a16="http://schemas.microsoft.com/office/drawing/2014/main" id="{2F2B802B-2196-DE48-A938-66BFD4692C1B}"/>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457910" y="4680579"/>
            <a:ext cx="411485" cy="409911"/>
          </a:xfrm>
          <a:prstGeom prst="rect">
            <a:avLst/>
          </a:prstGeom>
        </p:spPr>
      </p:pic>
      <p:sp>
        <p:nvSpPr>
          <p:cNvPr id="11" name="Rectangle 10">
            <a:extLst>
              <a:ext uri="{FF2B5EF4-FFF2-40B4-BE49-F238E27FC236}">
                <a16:creationId xmlns:a16="http://schemas.microsoft.com/office/drawing/2014/main" id="{3ED70FC6-9305-2E4F-9F6D-EBE95DA7840D}"/>
              </a:ext>
            </a:extLst>
          </p:cNvPr>
          <p:cNvSpPr/>
          <p:nvPr userDrawn="1"/>
        </p:nvSpPr>
        <p:spPr>
          <a:xfrm>
            <a:off x="746660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spTree>
    <p:extLst>
      <p:ext uri="{BB962C8B-B14F-4D97-AF65-F5344CB8AC3E}">
        <p14:creationId xmlns:p14="http://schemas.microsoft.com/office/powerpoint/2010/main" val="271065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ocabulary slide">
    <p:bg>
      <p:bgPr>
        <a:solidFill>
          <a:srgbClr val="EFEFF9"/>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940D4FBC-8066-40B1-8790-9DFA13AC8456}"/>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15" name="Text Placeholder 14">
            <a:extLst>
              <a:ext uri="{FF2B5EF4-FFF2-40B4-BE49-F238E27FC236}">
                <a16:creationId xmlns:a16="http://schemas.microsoft.com/office/drawing/2014/main" id="{710FF4B3-2741-40D6-8C10-0A04A5583752}"/>
              </a:ext>
            </a:extLst>
          </p:cNvPr>
          <p:cNvSpPr>
            <a:spLocks noGrp="1"/>
          </p:cNvSpPr>
          <p:nvPr>
            <p:ph type="body" sz="quarter" idx="13" hasCustomPrompt="1"/>
          </p:nvPr>
        </p:nvSpPr>
        <p:spPr>
          <a:xfrm>
            <a:off x="345935" y="363124"/>
            <a:ext cx="3454399" cy="273050"/>
          </a:xfrm>
        </p:spPr>
        <p:txBody>
          <a:bodyPr>
            <a:normAutofit/>
          </a:bodyPr>
          <a:lstStyle>
            <a:lvl1pPr marL="0" indent="0">
              <a:buNone/>
              <a:defRPr sz="1000" b="1" spc="0">
                <a:solidFill>
                  <a:srgbClr val="292764"/>
                </a:solidFill>
              </a:defRPr>
            </a:lvl1pPr>
          </a:lstStyle>
          <a:p>
            <a:pPr lvl="0"/>
            <a:r>
              <a:rPr lang="en-GB" dirty="0"/>
              <a:t>Module 1: What is secular humanism?</a:t>
            </a:r>
          </a:p>
        </p:txBody>
      </p:sp>
      <p:sp>
        <p:nvSpPr>
          <p:cNvPr id="7" name="Text Placeholder 3">
            <a:extLst>
              <a:ext uri="{FF2B5EF4-FFF2-40B4-BE49-F238E27FC236}">
                <a16:creationId xmlns:a16="http://schemas.microsoft.com/office/drawing/2014/main" id="{3D3F94F5-A1FE-4D54-86E2-B0A59828E6A7}"/>
              </a:ext>
            </a:extLst>
          </p:cNvPr>
          <p:cNvSpPr>
            <a:spLocks noGrp="1"/>
          </p:cNvSpPr>
          <p:nvPr>
            <p:ph type="body" sz="half" idx="14"/>
          </p:nvPr>
        </p:nvSpPr>
        <p:spPr>
          <a:xfrm>
            <a:off x="345935" y="1622735"/>
            <a:ext cx="8452128" cy="2896253"/>
          </a:xfrm>
        </p:spPr>
        <p:txBody>
          <a:bodyPr numCol="2" spcCol="360000">
            <a:normAutofit/>
          </a:bodyPr>
          <a:lstStyle>
            <a:lvl1pPr marL="0" indent="0">
              <a:lnSpc>
                <a:spcPct val="150000"/>
              </a:lnSpc>
              <a:buNone/>
              <a:defRPr sz="1400" b="0" i="0">
                <a:solidFill>
                  <a:srgbClr val="292764"/>
                </a:solidFill>
                <a:latin typeface="Calibri" panose="020F050202020403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p:txBody>
      </p:sp>
      <p:sp>
        <p:nvSpPr>
          <p:cNvPr id="9" name="Title 1">
            <a:extLst>
              <a:ext uri="{FF2B5EF4-FFF2-40B4-BE49-F238E27FC236}">
                <a16:creationId xmlns:a16="http://schemas.microsoft.com/office/drawing/2014/main" id="{89F4B10B-2DE9-43C9-81F0-3D49DBD8940B}"/>
              </a:ext>
            </a:extLst>
          </p:cNvPr>
          <p:cNvSpPr>
            <a:spLocks noGrp="1"/>
          </p:cNvSpPr>
          <p:nvPr>
            <p:ph type="title"/>
          </p:nvPr>
        </p:nvSpPr>
        <p:spPr>
          <a:xfrm>
            <a:off x="345936" y="928688"/>
            <a:ext cx="6179360" cy="614362"/>
          </a:xfrm>
        </p:spPr>
        <p:txBody>
          <a:bodyPr anchor="b"/>
          <a:lstStyle>
            <a:lvl1pPr>
              <a:defRPr sz="2400" b="0" i="0">
                <a:solidFill>
                  <a:srgbClr val="292764"/>
                </a:solidFill>
                <a:latin typeface="Calibri" panose="020F0502020204030204" pitchFamily="34" charset="0"/>
              </a:defRPr>
            </a:lvl1pPr>
          </a:lstStyle>
          <a:p>
            <a:r>
              <a:rPr lang="en-GB" dirty="0"/>
              <a:t>Click to edit Master title style</a:t>
            </a:r>
            <a:endParaRPr lang="en-US" dirty="0"/>
          </a:p>
        </p:txBody>
      </p:sp>
      <p:sp>
        <p:nvSpPr>
          <p:cNvPr id="8" name="Rectangle 7">
            <a:extLst>
              <a:ext uri="{FF2B5EF4-FFF2-40B4-BE49-F238E27FC236}">
                <a16:creationId xmlns:a16="http://schemas.microsoft.com/office/drawing/2014/main" id="{B376B92B-7C04-AD4C-8B98-FB27FD2C9FB9}"/>
              </a:ext>
            </a:extLst>
          </p:cNvPr>
          <p:cNvSpPr/>
          <p:nvPr userDrawn="1"/>
        </p:nvSpPr>
        <p:spPr>
          <a:xfrm>
            <a:off x="29028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pic>
        <p:nvPicPr>
          <p:cNvPr id="10" name="Picture 9" descr="A picture containing text&#10;&#10;Description automatically generated">
            <a:extLst>
              <a:ext uri="{FF2B5EF4-FFF2-40B4-BE49-F238E27FC236}">
                <a16:creationId xmlns:a16="http://schemas.microsoft.com/office/drawing/2014/main" id="{FD2DA76C-9760-8C49-8C42-FFFEC8C7B91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8386578" y="4680579"/>
            <a:ext cx="411485" cy="409911"/>
          </a:xfrm>
          <a:prstGeom prst="rect">
            <a:avLst/>
          </a:prstGeom>
        </p:spPr>
      </p:pic>
    </p:spTree>
    <p:extLst>
      <p:ext uri="{BB962C8B-B14F-4D97-AF65-F5344CB8AC3E}">
        <p14:creationId xmlns:p14="http://schemas.microsoft.com/office/powerpoint/2010/main" val="31210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ocabulary + Character">
    <p:bg>
      <p:bgPr>
        <a:solidFill>
          <a:srgbClr val="EFEFF9"/>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940D4FBC-8066-40B1-8790-9DFA13AC8456}"/>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15" name="Text Placeholder 14">
            <a:extLst>
              <a:ext uri="{FF2B5EF4-FFF2-40B4-BE49-F238E27FC236}">
                <a16:creationId xmlns:a16="http://schemas.microsoft.com/office/drawing/2014/main" id="{710FF4B3-2741-40D6-8C10-0A04A5583752}"/>
              </a:ext>
            </a:extLst>
          </p:cNvPr>
          <p:cNvSpPr>
            <a:spLocks noGrp="1"/>
          </p:cNvSpPr>
          <p:nvPr>
            <p:ph type="body" sz="quarter" idx="13" hasCustomPrompt="1"/>
          </p:nvPr>
        </p:nvSpPr>
        <p:spPr>
          <a:xfrm>
            <a:off x="345935" y="363124"/>
            <a:ext cx="3454399" cy="273050"/>
          </a:xfrm>
        </p:spPr>
        <p:txBody>
          <a:bodyPr>
            <a:normAutofit/>
          </a:bodyPr>
          <a:lstStyle>
            <a:lvl1pPr marL="0" indent="0">
              <a:buNone/>
              <a:defRPr sz="1000" b="1" spc="0">
                <a:solidFill>
                  <a:srgbClr val="292764"/>
                </a:solidFill>
              </a:defRPr>
            </a:lvl1pPr>
          </a:lstStyle>
          <a:p>
            <a:pPr lvl="0"/>
            <a:r>
              <a:rPr lang="en-GB" dirty="0"/>
              <a:t>Module 1: What is secular humanism?</a:t>
            </a:r>
          </a:p>
        </p:txBody>
      </p:sp>
      <p:sp>
        <p:nvSpPr>
          <p:cNvPr id="7" name="Text Placeholder 3">
            <a:extLst>
              <a:ext uri="{FF2B5EF4-FFF2-40B4-BE49-F238E27FC236}">
                <a16:creationId xmlns:a16="http://schemas.microsoft.com/office/drawing/2014/main" id="{3D3F94F5-A1FE-4D54-86E2-B0A59828E6A7}"/>
              </a:ext>
            </a:extLst>
          </p:cNvPr>
          <p:cNvSpPr>
            <a:spLocks noGrp="1"/>
          </p:cNvSpPr>
          <p:nvPr>
            <p:ph type="body" sz="half" idx="14"/>
          </p:nvPr>
        </p:nvSpPr>
        <p:spPr>
          <a:xfrm>
            <a:off x="345935" y="1622735"/>
            <a:ext cx="5385164" cy="2896253"/>
          </a:xfrm>
        </p:spPr>
        <p:txBody>
          <a:bodyPr numCol="2" spcCol="360000">
            <a:normAutofit/>
          </a:bodyPr>
          <a:lstStyle>
            <a:lvl1pPr marL="0" indent="0">
              <a:lnSpc>
                <a:spcPct val="150000"/>
              </a:lnSpc>
              <a:buNone/>
              <a:defRPr sz="1400" b="0" i="0">
                <a:solidFill>
                  <a:srgbClr val="292764"/>
                </a:solidFill>
                <a:latin typeface="Calibri" panose="020F050202020403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p:txBody>
      </p:sp>
      <p:sp>
        <p:nvSpPr>
          <p:cNvPr id="9" name="Title 1">
            <a:extLst>
              <a:ext uri="{FF2B5EF4-FFF2-40B4-BE49-F238E27FC236}">
                <a16:creationId xmlns:a16="http://schemas.microsoft.com/office/drawing/2014/main" id="{89F4B10B-2DE9-43C9-81F0-3D49DBD8940B}"/>
              </a:ext>
            </a:extLst>
          </p:cNvPr>
          <p:cNvSpPr>
            <a:spLocks noGrp="1"/>
          </p:cNvSpPr>
          <p:nvPr>
            <p:ph type="title"/>
          </p:nvPr>
        </p:nvSpPr>
        <p:spPr>
          <a:xfrm>
            <a:off x="345936" y="928688"/>
            <a:ext cx="5385163" cy="614362"/>
          </a:xfrm>
        </p:spPr>
        <p:txBody>
          <a:bodyPr anchor="b"/>
          <a:lstStyle>
            <a:lvl1pPr>
              <a:defRPr sz="2400" b="0" i="0">
                <a:solidFill>
                  <a:srgbClr val="292764"/>
                </a:solidFill>
                <a:latin typeface="Calibri" panose="020F0502020204030204" pitchFamily="34" charset="0"/>
              </a:defRPr>
            </a:lvl1pPr>
          </a:lstStyle>
          <a:p>
            <a:r>
              <a:rPr lang="en-GB" dirty="0"/>
              <a:t>Click to edit Master title style</a:t>
            </a:r>
            <a:endParaRPr lang="en-US" dirty="0"/>
          </a:p>
        </p:txBody>
      </p:sp>
      <p:sp>
        <p:nvSpPr>
          <p:cNvPr id="8" name="Picture Placeholder 2">
            <a:extLst>
              <a:ext uri="{FF2B5EF4-FFF2-40B4-BE49-F238E27FC236}">
                <a16:creationId xmlns:a16="http://schemas.microsoft.com/office/drawing/2014/main" id="{D78D92CB-F53A-47A7-AED8-86F04482E41B}"/>
              </a:ext>
            </a:extLst>
          </p:cNvPr>
          <p:cNvSpPr>
            <a:spLocks noGrp="1" noChangeAspect="1"/>
          </p:cNvSpPr>
          <p:nvPr>
            <p:ph type="pic" idx="1"/>
          </p:nvPr>
        </p:nvSpPr>
        <p:spPr>
          <a:xfrm>
            <a:off x="5843742" y="342899"/>
            <a:ext cx="2954318" cy="4176089"/>
          </a:xfrm>
        </p:spPr>
        <p:txBody>
          <a:bodyPr anchor="t"/>
          <a:lstStyle>
            <a:lvl1pPr marL="0" indent="0">
              <a:buNone/>
              <a:defRPr sz="2400" b="0" i="0">
                <a:latin typeface="Calibri" panose="020F050202020403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pic>
        <p:nvPicPr>
          <p:cNvPr id="10" name="Picture 9" descr="A picture containing text&#10;&#10;Description automatically generated">
            <a:extLst>
              <a:ext uri="{FF2B5EF4-FFF2-40B4-BE49-F238E27FC236}">
                <a16:creationId xmlns:a16="http://schemas.microsoft.com/office/drawing/2014/main" id="{287A2FDC-F11C-E24E-9D4A-4CCF05D40A26}"/>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8386578" y="4680579"/>
            <a:ext cx="411485" cy="409911"/>
          </a:xfrm>
          <a:prstGeom prst="rect">
            <a:avLst/>
          </a:prstGeom>
        </p:spPr>
      </p:pic>
      <p:sp>
        <p:nvSpPr>
          <p:cNvPr id="11" name="Rectangle 10">
            <a:extLst>
              <a:ext uri="{FF2B5EF4-FFF2-40B4-BE49-F238E27FC236}">
                <a16:creationId xmlns:a16="http://schemas.microsoft.com/office/drawing/2014/main" id="{6EE5779C-52E6-6146-9EA4-59966761EADC}"/>
              </a:ext>
            </a:extLst>
          </p:cNvPr>
          <p:cNvSpPr/>
          <p:nvPr userDrawn="1"/>
        </p:nvSpPr>
        <p:spPr>
          <a:xfrm>
            <a:off x="29028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spTree>
    <p:extLst>
      <p:ext uri="{BB962C8B-B14F-4D97-AF65-F5344CB8AC3E}">
        <p14:creationId xmlns:p14="http://schemas.microsoft.com/office/powerpoint/2010/main" val="151779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wo Content">
    <p:bg>
      <p:bgPr>
        <a:solidFill>
          <a:srgbClr val="EFEFF9"/>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5937" y="1255486"/>
            <a:ext cx="4168913" cy="3263504"/>
          </a:xfrm>
        </p:spPr>
        <p:txBody>
          <a:bodyPr/>
          <a:lstStyle>
            <a:lvl1pPr>
              <a:defRPr b="0" i="0">
                <a:solidFill>
                  <a:srgbClr val="292764"/>
                </a:solidFill>
                <a:latin typeface="Calibri" panose="020F0502020204030204" pitchFamily="34" charset="0"/>
              </a:defRPr>
            </a:lvl1pPr>
            <a:lvl2pPr>
              <a:defRPr b="0" i="0">
                <a:solidFill>
                  <a:srgbClr val="292764"/>
                </a:solidFill>
                <a:latin typeface="Calibri" panose="020F0502020204030204" pitchFamily="34" charset="0"/>
              </a:defRPr>
            </a:lvl2pPr>
            <a:lvl3pPr>
              <a:defRPr b="0" i="0">
                <a:solidFill>
                  <a:srgbClr val="292764"/>
                </a:solidFill>
                <a:latin typeface="Calibri" panose="020F0502020204030204" pitchFamily="34" charset="0"/>
              </a:defRPr>
            </a:lvl3pPr>
            <a:lvl4pPr>
              <a:defRPr b="0" i="0">
                <a:solidFill>
                  <a:srgbClr val="292764"/>
                </a:solidFill>
                <a:latin typeface="Calibri" panose="020F0502020204030204" pitchFamily="34" charset="0"/>
              </a:defRPr>
            </a:lvl4pPr>
            <a:lvl5pPr>
              <a:defRPr b="0" i="0">
                <a:solidFill>
                  <a:srgbClr val="292764"/>
                </a:solidFill>
                <a:latin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49" y="1255486"/>
            <a:ext cx="4168913" cy="3263504"/>
          </a:xfrm>
        </p:spPr>
        <p:txBody>
          <a:bodyPr/>
          <a:lstStyle>
            <a:lvl1pPr>
              <a:defRPr b="0" i="0">
                <a:solidFill>
                  <a:srgbClr val="292764"/>
                </a:solidFill>
                <a:latin typeface="Calibri" panose="020F0502020204030204" pitchFamily="34" charset="0"/>
              </a:defRPr>
            </a:lvl1pPr>
            <a:lvl2pPr>
              <a:defRPr b="0" i="0">
                <a:solidFill>
                  <a:srgbClr val="292764"/>
                </a:solidFill>
                <a:latin typeface="Calibri" panose="020F0502020204030204" pitchFamily="34" charset="0"/>
              </a:defRPr>
            </a:lvl2pPr>
            <a:lvl3pPr>
              <a:defRPr b="0" i="0">
                <a:solidFill>
                  <a:srgbClr val="292764"/>
                </a:solidFill>
                <a:latin typeface="Calibri" panose="020F0502020204030204" pitchFamily="34" charset="0"/>
              </a:defRPr>
            </a:lvl3pPr>
            <a:lvl4pPr>
              <a:defRPr b="0" i="0">
                <a:solidFill>
                  <a:srgbClr val="292764"/>
                </a:solidFill>
                <a:latin typeface="Calibri" panose="020F0502020204030204" pitchFamily="34" charset="0"/>
              </a:defRPr>
            </a:lvl4pPr>
            <a:lvl5pPr>
              <a:defRPr b="0" i="0">
                <a:solidFill>
                  <a:srgbClr val="292764"/>
                </a:solidFill>
                <a:latin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lide Number Placeholder 5">
            <a:extLst>
              <a:ext uri="{FF2B5EF4-FFF2-40B4-BE49-F238E27FC236}">
                <a16:creationId xmlns:a16="http://schemas.microsoft.com/office/drawing/2014/main" id="{734DF3A1-C1C7-4903-A9E0-9CF07012CD10}"/>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latin typeface="Calibri" panose="020F0502020204030204" pitchFamily="34" charset="0"/>
              </a:rPr>
              <a:pPr/>
              <a:t>‹#›</a:t>
            </a:fld>
            <a:endParaRPr lang="en-AU" b="0" i="0" dirty="0">
              <a:latin typeface="Calibri" panose="020F0502020204030204" pitchFamily="34" charset="0"/>
            </a:endParaRPr>
          </a:p>
        </p:txBody>
      </p:sp>
      <p:sp>
        <p:nvSpPr>
          <p:cNvPr id="15" name="Text Placeholder 14">
            <a:extLst>
              <a:ext uri="{FF2B5EF4-FFF2-40B4-BE49-F238E27FC236}">
                <a16:creationId xmlns:a16="http://schemas.microsoft.com/office/drawing/2014/main" id="{FD30A1FF-5620-4027-B777-8445AADA2B10}"/>
              </a:ext>
            </a:extLst>
          </p:cNvPr>
          <p:cNvSpPr>
            <a:spLocks noGrp="1"/>
          </p:cNvSpPr>
          <p:nvPr>
            <p:ph type="body" sz="quarter" idx="13" hasCustomPrompt="1"/>
          </p:nvPr>
        </p:nvSpPr>
        <p:spPr>
          <a:xfrm>
            <a:off x="346075" y="363124"/>
            <a:ext cx="3454399" cy="273050"/>
          </a:xfrm>
        </p:spPr>
        <p:txBody>
          <a:bodyPr>
            <a:normAutofit/>
          </a:bodyPr>
          <a:lstStyle>
            <a:lvl1pPr marL="0" indent="0">
              <a:buNone/>
              <a:defRPr sz="1000" b="1" spc="0">
                <a:solidFill>
                  <a:srgbClr val="292764"/>
                </a:solidFill>
              </a:defRPr>
            </a:lvl1pPr>
          </a:lstStyle>
          <a:p>
            <a:r>
              <a:rPr lang="en-US" dirty="0"/>
              <a:t>Module 1: What is secular humanism?</a:t>
            </a:r>
          </a:p>
        </p:txBody>
      </p:sp>
      <p:sp>
        <p:nvSpPr>
          <p:cNvPr id="7" name="Rectangle 6">
            <a:extLst>
              <a:ext uri="{FF2B5EF4-FFF2-40B4-BE49-F238E27FC236}">
                <a16:creationId xmlns:a16="http://schemas.microsoft.com/office/drawing/2014/main" id="{C35176F9-787A-4749-A2ED-939C4B9A5436}"/>
              </a:ext>
            </a:extLst>
          </p:cNvPr>
          <p:cNvSpPr/>
          <p:nvPr userDrawn="1"/>
        </p:nvSpPr>
        <p:spPr>
          <a:xfrm>
            <a:off x="290286" y="4858454"/>
            <a:ext cx="1362874" cy="215444"/>
          </a:xfrm>
          <a:prstGeom prst="rect">
            <a:avLst/>
          </a:prstGeom>
        </p:spPr>
        <p:txBody>
          <a:bodyPr wrap="none">
            <a:spAutoFit/>
          </a:bodyPr>
          <a:lstStyle/>
          <a:p>
            <a:r>
              <a:rPr lang="en-US" sz="800" b="0" i="0" dirty="0">
                <a:solidFill>
                  <a:srgbClr val="2A2764"/>
                </a:solidFill>
                <a:latin typeface="Calibri" panose="020F0502020204030204" pitchFamily="34" charset="0"/>
              </a:rPr>
              <a:t>©2022 Modern Worldviews</a:t>
            </a:r>
          </a:p>
        </p:txBody>
      </p:sp>
      <p:pic>
        <p:nvPicPr>
          <p:cNvPr id="8" name="Picture 7" descr="A picture containing text&#10;&#10;Description automatically generated">
            <a:extLst>
              <a:ext uri="{FF2B5EF4-FFF2-40B4-BE49-F238E27FC236}">
                <a16:creationId xmlns:a16="http://schemas.microsoft.com/office/drawing/2014/main" id="{F553637A-2286-9A4A-909C-8BE5EEDB04F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64611"/>
          <a:stretch/>
        </p:blipFill>
        <p:spPr>
          <a:xfrm>
            <a:off x="8386578" y="4680579"/>
            <a:ext cx="411485" cy="409911"/>
          </a:xfrm>
          <a:prstGeom prst="rect">
            <a:avLst/>
          </a:prstGeom>
        </p:spPr>
      </p:pic>
    </p:spTree>
    <p:extLst>
      <p:ext uri="{BB962C8B-B14F-4D97-AF65-F5344CB8AC3E}">
        <p14:creationId xmlns:p14="http://schemas.microsoft.com/office/powerpoint/2010/main" val="1742886287"/>
      </p:ext>
    </p:extLst>
  </p:cSld>
  <p:clrMapOvr>
    <a:masterClrMapping/>
  </p:clrMapOvr>
  <p:extLst>
    <p:ext uri="{DCECCB84-F9BA-43D5-87BE-67443E8EF086}">
      <p15:sldGuideLst xmlns:p15="http://schemas.microsoft.com/office/powerpoint/2012/main">
        <p15:guide id="1" pos="2880">
          <p15:clr>
            <a:srgbClr val="FBAE40"/>
          </p15:clr>
        </p15:guide>
        <p15:guide id="2" pos="11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C43F49DA-F44A-4D8E-9D4B-E27799696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sp>
        <p:nvSpPr>
          <p:cNvPr id="16" name="Text Placeholder 15">
            <a:extLst>
              <a:ext uri="{FF2B5EF4-FFF2-40B4-BE49-F238E27FC236}">
                <a16:creationId xmlns:a16="http://schemas.microsoft.com/office/drawing/2014/main" id="{E9C2D451-E6CE-4DCC-B801-CA3B082A4D63}"/>
              </a:ext>
            </a:extLst>
          </p:cNvPr>
          <p:cNvSpPr>
            <a:spLocks noGrp="1"/>
          </p:cNvSpPr>
          <p:nvPr>
            <p:ph type="body" sz="quarter" idx="15" hasCustomPrompt="1"/>
          </p:nvPr>
        </p:nvSpPr>
        <p:spPr>
          <a:xfrm>
            <a:off x="345937" y="363124"/>
            <a:ext cx="4521337" cy="273844"/>
          </a:xfrm>
        </p:spPr>
        <p:txBody>
          <a:bodyPr>
            <a:normAutofit/>
          </a:bodyPr>
          <a:lstStyle>
            <a:lvl1pPr marL="0" indent="0">
              <a:buNone/>
              <a:defRPr sz="1000" b="1" spc="0">
                <a:solidFill>
                  <a:srgbClr val="EFEFF9"/>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Module 1: What is secular humanism?</a:t>
            </a:r>
          </a:p>
          <a:p>
            <a:endParaRPr lang="en-US" dirty="0"/>
          </a:p>
        </p:txBody>
      </p:sp>
      <p:sp>
        <p:nvSpPr>
          <p:cNvPr id="18" name="Slide Number Placeholder 5">
            <a:extLst>
              <a:ext uri="{FF2B5EF4-FFF2-40B4-BE49-F238E27FC236}">
                <a16:creationId xmlns:a16="http://schemas.microsoft.com/office/drawing/2014/main" id="{EB2E9FCA-7285-428E-A241-23542EF28D08}"/>
              </a:ext>
            </a:extLst>
          </p:cNvPr>
          <p:cNvSpPr txBox="1">
            <a:spLocks/>
          </p:cNvSpPr>
          <p:nvPr/>
        </p:nvSpPr>
        <p:spPr>
          <a:xfrm>
            <a:off x="6740663" y="363124"/>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00" b="1" kern="1200">
                <a:solidFill>
                  <a:srgbClr val="292764"/>
                </a:solidFill>
                <a:latin typeface="Seravek" panose="020B05030400000200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BF41E-8DFF-4C9D-B25A-34379A4599D2}" type="slidenum">
              <a:rPr lang="en-AU" b="0" i="0" smtClean="0">
                <a:solidFill>
                  <a:srgbClr val="EFEFF9"/>
                </a:solidFill>
                <a:latin typeface="Calibri" panose="020F0502020204030204" pitchFamily="34" charset="0"/>
              </a:rPr>
              <a:pPr/>
              <a:t>‹#›</a:t>
            </a:fld>
            <a:endParaRPr lang="en-AU" b="0" i="0" dirty="0">
              <a:solidFill>
                <a:srgbClr val="EFEFF9"/>
              </a:solidFill>
              <a:latin typeface="Calibri" panose="020F0502020204030204" pitchFamily="34" charset="0"/>
            </a:endParaRPr>
          </a:p>
        </p:txBody>
      </p:sp>
      <p:sp>
        <p:nvSpPr>
          <p:cNvPr id="13" name="Text Placeholder 25">
            <a:extLst>
              <a:ext uri="{FF2B5EF4-FFF2-40B4-BE49-F238E27FC236}">
                <a16:creationId xmlns:a16="http://schemas.microsoft.com/office/drawing/2014/main" id="{068A0417-50CF-4F60-915D-EA22FD7AAA4B}"/>
              </a:ext>
            </a:extLst>
          </p:cNvPr>
          <p:cNvSpPr>
            <a:spLocks noGrp="1"/>
          </p:cNvSpPr>
          <p:nvPr>
            <p:ph type="body" sz="quarter" idx="16"/>
          </p:nvPr>
        </p:nvSpPr>
        <p:spPr>
          <a:xfrm>
            <a:off x="346075" y="3324135"/>
            <a:ext cx="7359682" cy="563563"/>
          </a:xfrm>
        </p:spPr>
        <p:txBody>
          <a:bodyPr>
            <a:normAutofit/>
          </a:bodyPr>
          <a:lstStyle>
            <a:lvl1pPr marL="0" indent="0">
              <a:buNone/>
              <a:defRPr sz="1200"/>
            </a:lvl1pPr>
          </a:lstStyle>
          <a:p>
            <a:pPr lvl="0"/>
            <a:r>
              <a:rPr lang="en-GB"/>
              <a:t>Click to edit Master text styles</a:t>
            </a:r>
          </a:p>
        </p:txBody>
      </p:sp>
      <p:sp>
        <p:nvSpPr>
          <p:cNvPr id="14" name="Title 1">
            <a:extLst>
              <a:ext uri="{FF2B5EF4-FFF2-40B4-BE49-F238E27FC236}">
                <a16:creationId xmlns:a16="http://schemas.microsoft.com/office/drawing/2014/main" id="{E877B5D6-9F28-4C0E-BF58-4367E79AF058}"/>
              </a:ext>
            </a:extLst>
          </p:cNvPr>
          <p:cNvSpPr>
            <a:spLocks noGrp="1"/>
          </p:cNvSpPr>
          <p:nvPr>
            <p:ph type="title"/>
          </p:nvPr>
        </p:nvSpPr>
        <p:spPr>
          <a:xfrm>
            <a:off x="345937" y="1255802"/>
            <a:ext cx="7359922" cy="1986564"/>
          </a:xfrm>
        </p:spPr>
        <p:txBody>
          <a:bodyPr anchor="b">
            <a:noAutofit/>
          </a:bodyPr>
          <a:lstStyle>
            <a:lvl1pPr>
              <a:lnSpc>
                <a:spcPts val="6600"/>
              </a:lnSpc>
              <a:defRPr sz="7200" b="0" i="0">
                <a:solidFill>
                  <a:srgbClr val="EFEFF9"/>
                </a:solidFill>
                <a:latin typeface="Calibri" panose="020F0502020204030204" pitchFamily="34" charset="0"/>
              </a:defRPr>
            </a:lvl1pPr>
          </a:lstStyle>
          <a:p>
            <a:r>
              <a:rPr lang="en-GB" dirty="0"/>
              <a:t>Click to edit Master title style</a:t>
            </a:r>
            <a:endParaRPr lang="en-US" dirty="0"/>
          </a:p>
        </p:txBody>
      </p:sp>
      <p:pic>
        <p:nvPicPr>
          <p:cNvPr id="7" name="Picture 6" descr="Shape&#10;&#10;Description automatically generated">
            <a:extLst>
              <a:ext uri="{FF2B5EF4-FFF2-40B4-BE49-F238E27FC236}">
                <a16:creationId xmlns:a16="http://schemas.microsoft.com/office/drawing/2014/main" id="{42822163-C249-4314-9C21-C7C1173B5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571" y="0"/>
            <a:ext cx="1144429" cy="5143500"/>
          </a:xfrm>
          <a:prstGeom prst="rect">
            <a:avLst/>
          </a:prstGeom>
        </p:spPr>
      </p:pic>
    </p:spTree>
    <p:extLst>
      <p:ext uri="{BB962C8B-B14F-4D97-AF65-F5344CB8AC3E}">
        <p14:creationId xmlns:p14="http://schemas.microsoft.com/office/powerpoint/2010/main" val="377381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276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937" y="365504"/>
            <a:ext cx="8452126" cy="90251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45937" y="1369219"/>
            <a:ext cx="8452126" cy="32635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968256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2" r:id="rId4"/>
    <p:sldLayoutId id="2147483693" r:id="rId5"/>
    <p:sldLayoutId id="2147483696" r:id="rId6"/>
    <p:sldLayoutId id="2147483698" r:id="rId7"/>
    <p:sldLayoutId id="2147483699" r:id="rId8"/>
    <p:sldLayoutId id="2147483700" r:id="rId9"/>
  </p:sldLayoutIdLst>
  <p:txStyles>
    <p:titleStyle>
      <a:lvl1pPr algn="l" defTabSz="685800" rtl="0" eaLnBrk="1" latinLnBrk="0" hangingPunct="1">
        <a:lnSpc>
          <a:spcPct val="90000"/>
        </a:lnSpc>
        <a:spcBef>
          <a:spcPct val="0"/>
        </a:spcBef>
        <a:buNone/>
        <a:defRPr sz="3300" b="0" i="0" kern="1200">
          <a:solidFill>
            <a:srgbClr val="EFEFF9"/>
          </a:solidFill>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EFEFF9"/>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F84E-8DCE-A049-BAE7-1F6BB5CD7820}"/>
              </a:ext>
            </a:extLst>
          </p:cNvPr>
          <p:cNvSpPr>
            <a:spLocks noGrp="1"/>
          </p:cNvSpPr>
          <p:nvPr>
            <p:ph type="title"/>
          </p:nvPr>
        </p:nvSpPr>
        <p:spPr>
          <a:xfrm>
            <a:off x="345835" y="1080000"/>
            <a:ext cx="7359922" cy="1701154"/>
          </a:xfrm>
        </p:spPr>
        <p:txBody>
          <a:bodyPr anchor="t" anchorCtr="0"/>
          <a:lstStyle/>
          <a:p>
            <a:r>
              <a:rPr lang="en-US" sz="6000" b="1" dirty="0"/>
              <a:t>What is secular humanism?</a:t>
            </a:r>
          </a:p>
        </p:txBody>
      </p:sp>
      <p:sp>
        <p:nvSpPr>
          <p:cNvPr id="3" name="Text Placeholder 2">
            <a:extLst>
              <a:ext uri="{FF2B5EF4-FFF2-40B4-BE49-F238E27FC236}">
                <a16:creationId xmlns:a16="http://schemas.microsoft.com/office/drawing/2014/main" id="{13243A8B-8250-6447-AF13-4B3502D693BB}"/>
              </a:ext>
            </a:extLst>
          </p:cNvPr>
          <p:cNvSpPr>
            <a:spLocks noGrp="1"/>
          </p:cNvSpPr>
          <p:nvPr>
            <p:ph type="body" sz="quarter" idx="12"/>
          </p:nvPr>
        </p:nvSpPr>
        <p:spPr>
          <a:xfrm>
            <a:off x="345937" y="363124"/>
            <a:ext cx="3178175" cy="230832"/>
          </a:xfrm>
        </p:spPr>
        <p:txBody>
          <a:bodyPr>
            <a:spAutoFit/>
          </a:bodyPr>
          <a:lstStyle/>
          <a:p>
            <a:r>
              <a:rPr lang="en-US" dirty="0"/>
              <a:t>Module 1</a:t>
            </a:r>
          </a:p>
        </p:txBody>
      </p:sp>
    </p:spTree>
    <p:extLst>
      <p:ext uri="{BB962C8B-B14F-4D97-AF65-F5344CB8AC3E}">
        <p14:creationId xmlns:p14="http://schemas.microsoft.com/office/powerpoint/2010/main" val="3005423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0C54A8-4818-098D-3C00-52AB70B17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r>
              <a:rPr lang="en-US" sz="1800" i="1" dirty="0"/>
              <a:t>People have different worldviews and ideas about how to live a good life.</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B16E75CC-9B12-E184-5B8B-507BC171BB8D}"/>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5506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Religious and non-religious philosophies can differ about what is a good life.</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A526CC61-B766-7FA5-AF64-5D08054DF0F9}"/>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447938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Religious and non-religious philosophies can differ about what is a good life.</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2" name="Picture 1">
            <a:extLst>
              <a:ext uri="{FF2B5EF4-FFF2-40B4-BE49-F238E27FC236}">
                <a16:creationId xmlns:a16="http://schemas.microsoft.com/office/drawing/2014/main" id="{F30EE785-AD31-4D31-9902-D8DA3A77A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3" name="Text Placeholder 15">
            <a:extLst>
              <a:ext uri="{FF2B5EF4-FFF2-40B4-BE49-F238E27FC236}">
                <a16:creationId xmlns:a16="http://schemas.microsoft.com/office/drawing/2014/main" id="{A6718695-9481-FB02-C93C-265090FFFFBC}"/>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235846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Some ideas about how to live a good life are widely shared, despite different worldviews.</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1DDAF19E-09BF-2B9B-AA72-4ABACFF9AD84}"/>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199260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a:t>
            </a:r>
            <a:r>
              <a:rPr lang="en-US" sz="2700" b="1">
                <a:solidFill>
                  <a:srgbClr val="2A2764"/>
                </a:solidFill>
              </a:rPr>
              <a:t>in society</a:t>
            </a:r>
            <a:endParaRPr lang="en-US" sz="2700" b="1" dirty="0">
              <a:solidFill>
                <a:srgbClr val="2A2764"/>
              </a:solidFill>
            </a:endParaRP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Some ideas about how to live a good life are widely shared, despite different worldviews.</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2" name="Picture 1">
            <a:extLst>
              <a:ext uri="{FF2B5EF4-FFF2-40B4-BE49-F238E27FC236}">
                <a16:creationId xmlns:a16="http://schemas.microsoft.com/office/drawing/2014/main" id="{C4D6213F-1111-BA42-4234-088345B54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3" name="Text Placeholder 15">
            <a:extLst>
              <a:ext uri="{FF2B5EF4-FFF2-40B4-BE49-F238E27FC236}">
                <a16:creationId xmlns:a16="http://schemas.microsoft.com/office/drawing/2014/main" id="{ED21D821-A59F-5A46-1050-D1A791FD9AFE}"/>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3253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AU" sz="1800" i="1" dirty="0"/>
              <a:t>Some ideas about how to live a good life are not shared.</a:t>
            </a:r>
            <a:endParaRPr lang="en-US" sz="1800" i="1" dirty="0"/>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B6C037FD-99F9-E241-AC09-AE27239E57B3}"/>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327283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lnSpc>
                <a:spcPct val="100000"/>
              </a:lnSpc>
              <a:spcBef>
                <a:spcPts val="0"/>
              </a:spcBef>
              <a:spcAft>
                <a:spcPts val="600"/>
              </a:spcAft>
              <a:buNone/>
            </a:pPr>
            <a:r>
              <a:rPr lang="en-AU" sz="1800" i="1" dirty="0"/>
              <a:t>Some ideas about how to live a good life are not shared.</a:t>
            </a:r>
            <a:endParaRPr lang="en-US" sz="1800" i="1" dirty="0"/>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2" name="Picture 1">
            <a:extLst>
              <a:ext uri="{FF2B5EF4-FFF2-40B4-BE49-F238E27FC236}">
                <a16:creationId xmlns:a16="http://schemas.microsoft.com/office/drawing/2014/main" id="{C4BE2007-B228-4772-0465-643F73FC4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3" name="Text Placeholder 15">
            <a:extLst>
              <a:ext uri="{FF2B5EF4-FFF2-40B4-BE49-F238E27FC236}">
                <a16:creationId xmlns:a16="http://schemas.microsoft.com/office/drawing/2014/main" id="{F944BEF7-F8F8-1775-2059-FF224A3B5D03}"/>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69618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5286133" cy="923330"/>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Both religious and non-religious philosophies like secular humanism can inspire </a:t>
            </a:r>
            <a:r>
              <a:rPr lang="en-US" i="1" dirty="0"/>
              <a:t>people to do good and positive things in society</a:t>
            </a:r>
            <a:r>
              <a:rPr lang="en-US" sz="1800" i="1" dirty="0"/>
              <a:t>…</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Box 1">
            <a:extLst>
              <a:ext uri="{FF2B5EF4-FFF2-40B4-BE49-F238E27FC236}">
                <a16:creationId xmlns:a16="http://schemas.microsoft.com/office/drawing/2014/main" id="{DAA5CB32-F0E6-AC7C-52D2-A0743172CF63}"/>
              </a:ext>
            </a:extLst>
          </p:cNvPr>
          <p:cNvSpPr txBox="1"/>
          <p:nvPr/>
        </p:nvSpPr>
        <p:spPr>
          <a:xfrm>
            <a:off x="2073134" y="3651250"/>
            <a:ext cx="5286133" cy="923330"/>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…but religious and non-religious philosophies can also be used to inspire </a:t>
            </a:r>
            <a:r>
              <a:rPr lang="en-US" i="1" dirty="0"/>
              <a:t>people to do bad and destructive things in society</a:t>
            </a:r>
            <a:r>
              <a:rPr lang="en-US" sz="1800" i="1" dirty="0"/>
              <a:t>.</a:t>
            </a:r>
          </a:p>
        </p:txBody>
      </p:sp>
      <p:sp>
        <p:nvSpPr>
          <p:cNvPr id="3" name="Text Placeholder 15">
            <a:extLst>
              <a:ext uri="{FF2B5EF4-FFF2-40B4-BE49-F238E27FC236}">
                <a16:creationId xmlns:a16="http://schemas.microsoft.com/office/drawing/2014/main" id="{E61A455A-5B8F-D56E-D9C0-6F8CD5D2B22B}"/>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330246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5248EF-2A2A-7447-0633-E825E7B2851D}"/>
              </a:ext>
            </a:extLst>
          </p:cNvPr>
          <p:cNvSpPr txBox="1"/>
          <p:nvPr/>
        </p:nvSpPr>
        <p:spPr>
          <a:xfrm>
            <a:off x="2073134" y="3651250"/>
            <a:ext cx="5286133" cy="923330"/>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…but religious and non-religious philosophies can also be used to inspire </a:t>
            </a:r>
            <a:r>
              <a:rPr lang="en-US" i="1" dirty="0"/>
              <a:t>people to do bad and destructive things in society</a:t>
            </a:r>
            <a:r>
              <a:rPr lang="en-US" sz="1800" i="1" dirty="0"/>
              <a:t>.</a:t>
            </a:r>
          </a:p>
        </p:txBody>
      </p:sp>
      <p:sp>
        <p:nvSpPr>
          <p:cNvPr id="6" name="TextBox 5">
            <a:extLst>
              <a:ext uri="{FF2B5EF4-FFF2-40B4-BE49-F238E27FC236}">
                <a16:creationId xmlns:a16="http://schemas.microsoft.com/office/drawing/2014/main" id="{72FBBAEF-82A0-85A1-B681-7D6F26832745}"/>
              </a:ext>
            </a:extLst>
          </p:cNvPr>
          <p:cNvSpPr txBox="1"/>
          <p:nvPr/>
        </p:nvSpPr>
        <p:spPr>
          <a:xfrm>
            <a:off x="2073134" y="2571750"/>
            <a:ext cx="5286133" cy="923330"/>
          </a:xfrm>
          <a:prstGeom prst="rect">
            <a:avLst/>
          </a:prstGeom>
          <a:noFill/>
        </p:spPr>
        <p:txBody>
          <a:bodyPr wrap="square" rtlCol="0">
            <a:spAutoFit/>
          </a:bodyPr>
          <a:lstStyle/>
          <a:p>
            <a:pPr marL="0" indent="0">
              <a:lnSpc>
                <a:spcPct val="100000"/>
              </a:lnSpc>
              <a:spcBef>
                <a:spcPts val="0"/>
              </a:spcBef>
              <a:spcAft>
                <a:spcPts val="600"/>
              </a:spcAft>
              <a:buNone/>
            </a:pPr>
            <a:r>
              <a:rPr lang="en-US" sz="1800" i="1" dirty="0"/>
              <a:t>Both religious and non-religious philosophies like secular humanism can inspire </a:t>
            </a:r>
            <a:r>
              <a:rPr lang="en-US" i="1" dirty="0"/>
              <a:t>people to do good and positive things in society</a:t>
            </a:r>
            <a:r>
              <a:rPr lang="en-US" sz="1800" i="1" dirty="0"/>
              <a:t>…</a:t>
            </a:r>
          </a:p>
        </p:txBody>
      </p:sp>
      <p:pic>
        <p:nvPicPr>
          <p:cNvPr id="9" name="Picture 8">
            <a:extLst>
              <a:ext uri="{FF2B5EF4-FFF2-40B4-BE49-F238E27FC236}">
                <a16:creationId xmlns:a16="http://schemas.microsoft.com/office/drawing/2014/main" id="{116B77C2-8BE1-FAEF-6DAD-28BE95A5B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928" y="3928765"/>
            <a:ext cx="355600" cy="368300"/>
          </a:xfrm>
          <a:prstGeom prst="rect">
            <a:avLst/>
          </a:prstGeom>
        </p:spPr>
      </p:pic>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7" name="Picture 6">
            <a:extLst>
              <a:ext uri="{FF2B5EF4-FFF2-40B4-BE49-F238E27FC236}">
                <a16:creationId xmlns:a16="http://schemas.microsoft.com/office/drawing/2014/main" id="{364A6197-755C-3805-0A45-6D0FDEB9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928" y="2649210"/>
            <a:ext cx="355600" cy="368300"/>
          </a:xfrm>
          <a:prstGeom prst="rect">
            <a:avLst/>
          </a:prstGeom>
        </p:spPr>
      </p:pic>
      <p:sp>
        <p:nvSpPr>
          <p:cNvPr id="3" name="Text Placeholder 15">
            <a:extLst>
              <a:ext uri="{FF2B5EF4-FFF2-40B4-BE49-F238E27FC236}">
                <a16:creationId xmlns:a16="http://schemas.microsoft.com/office/drawing/2014/main" id="{CBE7029D-0D53-B4DF-05C0-E4C3D32789CA}"/>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612105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923330"/>
          </a:xfrm>
          <a:prstGeom prst="rect">
            <a:avLst/>
          </a:prstGeom>
          <a:noFill/>
        </p:spPr>
        <p:txBody>
          <a:bodyPr wrap="square" rtlCol="0">
            <a:spAutoFit/>
          </a:bodyPr>
          <a:lstStyle/>
          <a:p>
            <a:pPr marL="0" indent="0">
              <a:lnSpc>
                <a:spcPct val="100000"/>
              </a:lnSpc>
              <a:spcBef>
                <a:spcPts val="0"/>
              </a:spcBef>
              <a:spcAft>
                <a:spcPts val="600"/>
              </a:spcAft>
              <a:buNone/>
            </a:pPr>
            <a:r>
              <a:rPr lang="en-AU" sz="1800" i="1" dirty="0"/>
              <a:t>Some people experience unfair advantages or disadvantages because of their religion, or lack of religious belief.</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E41BCAB6-BAF4-53BF-245A-9A83F4DC3033}"/>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71566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71586E-2C3E-2348-9B25-5185CAFA04BB}"/>
              </a:ext>
            </a:extLst>
          </p:cNvPr>
          <p:cNvSpPr>
            <a:spLocks noGrp="1"/>
          </p:cNvSpPr>
          <p:nvPr>
            <p:ph idx="1"/>
          </p:nvPr>
        </p:nvSpPr>
        <p:spPr>
          <a:xfrm>
            <a:off x="345937" y="1622738"/>
            <a:ext cx="8452126" cy="2592074"/>
          </a:xfrm>
        </p:spPr>
        <p:txBody>
          <a:bodyPr>
            <a:normAutofit/>
          </a:bodyPr>
          <a:lstStyle/>
          <a:p>
            <a:pPr>
              <a:lnSpc>
                <a:spcPct val="140000"/>
              </a:lnSpc>
            </a:pPr>
            <a:r>
              <a:rPr lang="en-US" sz="2200" dirty="0"/>
              <a:t>Understand the definition and principles of secular humanism.</a:t>
            </a:r>
          </a:p>
          <a:p>
            <a:pPr>
              <a:lnSpc>
                <a:spcPct val="140000"/>
              </a:lnSpc>
            </a:pPr>
            <a:r>
              <a:rPr lang="en-US" sz="2200" dirty="0"/>
              <a:t>Explore some common assumptions about life, death and meaning.</a:t>
            </a:r>
          </a:p>
          <a:p>
            <a:pPr>
              <a:lnSpc>
                <a:spcPct val="140000"/>
              </a:lnSpc>
            </a:pPr>
            <a:r>
              <a:rPr lang="en-GB" sz="2200" dirty="0"/>
              <a:t>Analyse</a:t>
            </a:r>
            <a:r>
              <a:rPr lang="en-US" sz="2200" dirty="0"/>
              <a:t> differing strands within secular humanist philosophy.</a:t>
            </a:r>
          </a:p>
          <a:p>
            <a:pPr>
              <a:lnSpc>
                <a:spcPct val="140000"/>
              </a:lnSpc>
            </a:pPr>
            <a:r>
              <a:rPr lang="en-US" sz="2200" dirty="0"/>
              <a:t>Evaluate whether Australia is a secular country.</a:t>
            </a:r>
          </a:p>
        </p:txBody>
      </p:sp>
      <p:sp>
        <p:nvSpPr>
          <p:cNvPr id="4" name="Title 3">
            <a:extLst>
              <a:ext uri="{FF2B5EF4-FFF2-40B4-BE49-F238E27FC236}">
                <a16:creationId xmlns:a16="http://schemas.microsoft.com/office/drawing/2014/main" id="{00ABF6A2-0A68-5049-88AE-FF2ABC533F66}"/>
              </a:ext>
            </a:extLst>
          </p:cNvPr>
          <p:cNvSpPr>
            <a:spLocks noGrp="1"/>
          </p:cNvSpPr>
          <p:nvPr>
            <p:ph type="title"/>
          </p:nvPr>
        </p:nvSpPr>
        <p:spPr>
          <a:xfrm>
            <a:off x="345936" y="900000"/>
            <a:ext cx="6179360" cy="467626"/>
          </a:xfrm>
        </p:spPr>
        <p:txBody>
          <a:bodyPr anchor="t" anchorCtr="0"/>
          <a:lstStyle/>
          <a:p>
            <a:r>
              <a:rPr lang="en-US" b="1" dirty="0"/>
              <a:t>Learning intentions</a:t>
            </a:r>
          </a:p>
        </p:txBody>
      </p:sp>
      <p:sp>
        <p:nvSpPr>
          <p:cNvPr id="3" name="Text Placeholder 15">
            <a:extLst>
              <a:ext uri="{FF2B5EF4-FFF2-40B4-BE49-F238E27FC236}">
                <a16:creationId xmlns:a16="http://schemas.microsoft.com/office/drawing/2014/main" id="{B0C6BA42-0299-7F77-E062-CBA205B28996}"/>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230700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923330"/>
          </a:xfrm>
          <a:prstGeom prst="rect">
            <a:avLst/>
          </a:prstGeom>
          <a:noFill/>
        </p:spPr>
        <p:txBody>
          <a:bodyPr wrap="square" rtlCol="0">
            <a:spAutoFit/>
          </a:bodyPr>
          <a:lstStyle/>
          <a:p>
            <a:pPr marL="0" indent="0">
              <a:spcBef>
                <a:spcPts val="0"/>
              </a:spcBef>
              <a:spcAft>
                <a:spcPts val="600"/>
              </a:spcAft>
              <a:buNone/>
            </a:pPr>
            <a:r>
              <a:rPr lang="en-AU" sz="1800" i="1" dirty="0"/>
              <a:t>Some people experience unfair advantages or disadvantages because of their religion, or lack of religious belief.</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2" name="Picture 1">
            <a:extLst>
              <a:ext uri="{FF2B5EF4-FFF2-40B4-BE49-F238E27FC236}">
                <a16:creationId xmlns:a16="http://schemas.microsoft.com/office/drawing/2014/main" id="{F67A40C3-8657-EFAE-BAAC-7B1FB601C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3" name="Text Placeholder 15">
            <a:extLst>
              <a:ext uri="{FF2B5EF4-FFF2-40B4-BE49-F238E27FC236}">
                <a16:creationId xmlns:a16="http://schemas.microsoft.com/office/drawing/2014/main" id="{E16DC366-8824-5C58-580E-5ED939B9E03A}"/>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955648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spcBef>
                <a:spcPts val="0"/>
              </a:spcBef>
              <a:spcAft>
                <a:spcPts val="600"/>
              </a:spcAft>
              <a:buNone/>
            </a:pPr>
            <a:r>
              <a:rPr lang="en-US" sz="1800" i="1" dirty="0"/>
              <a:t>Religions usually look to God or gods as the source of moral authority.</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1B7EB3D0-0901-71FF-E6F2-DD7A6DF919C9}"/>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26187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pPr marL="0" indent="0">
              <a:spcBef>
                <a:spcPts val="0"/>
              </a:spcBef>
              <a:spcAft>
                <a:spcPts val="600"/>
              </a:spcAft>
              <a:buNone/>
            </a:pPr>
            <a:r>
              <a:rPr lang="en-US" sz="1800" i="1" dirty="0"/>
              <a:t>Religions usually look to God or gods as the source of moral authority.</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10" name="Picture 9">
            <a:extLst>
              <a:ext uri="{FF2B5EF4-FFF2-40B4-BE49-F238E27FC236}">
                <a16:creationId xmlns:a16="http://schemas.microsoft.com/office/drawing/2014/main" id="{7B39B89F-AE58-BAA3-868D-17CFF82F3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2" name="Text Placeholder 15">
            <a:extLst>
              <a:ext uri="{FF2B5EF4-FFF2-40B4-BE49-F238E27FC236}">
                <a16:creationId xmlns:a16="http://schemas.microsoft.com/office/drawing/2014/main" id="{831F4686-72D9-AB2F-AB9C-C43D1F5B7A4D}"/>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64609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923330"/>
          </a:xfrm>
          <a:prstGeom prst="rect">
            <a:avLst/>
          </a:prstGeom>
          <a:noFill/>
        </p:spPr>
        <p:txBody>
          <a:bodyPr wrap="square" rtlCol="0">
            <a:spAutoFit/>
          </a:bodyPr>
          <a:lstStyle/>
          <a:p>
            <a:pPr marL="0" indent="0">
              <a:spcBef>
                <a:spcPts val="0"/>
              </a:spcBef>
              <a:spcAft>
                <a:spcPts val="600"/>
              </a:spcAft>
              <a:buNone/>
            </a:pPr>
            <a:r>
              <a:rPr lang="en-AU" sz="1800" i="1" dirty="0"/>
              <a:t>Non-religious philosophies, like secular humanism, look to humans and scientific evidence as the source of moral authority.</a:t>
            </a:r>
            <a:endParaRPr lang="en-US" sz="1800" i="1" dirty="0"/>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B1B68D5A-B2B9-A119-2E83-2DF1652DAF37}"/>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76471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614362"/>
          </a:xfrm>
        </p:spPr>
        <p:txBody>
          <a:bodyPr anchor="t" anchorCtr="0">
            <a:norm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923330"/>
          </a:xfrm>
          <a:prstGeom prst="rect">
            <a:avLst/>
          </a:prstGeom>
          <a:noFill/>
        </p:spPr>
        <p:txBody>
          <a:bodyPr wrap="square" rtlCol="0">
            <a:spAutoFit/>
          </a:bodyPr>
          <a:lstStyle/>
          <a:p>
            <a:pPr marL="0" indent="0">
              <a:spcBef>
                <a:spcPts val="0"/>
              </a:spcBef>
              <a:spcAft>
                <a:spcPts val="600"/>
              </a:spcAft>
              <a:buNone/>
            </a:pPr>
            <a:r>
              <a:rPr kumimoji="0" lang="en-AU" b="0" i="1" u="none" strike="noStrike" kern="1200" cap="none" spc="0" normalizeH="0" baseline="0" noProof="0" dirty="0">
                <a:ln>
                  <a:noFill/>
                </a:ln>
                <a:solidFill>
                  <a:srgbClr val="292764"/>
                </a:solidFill>
                <a:effectLst/>
                <a:uLnTx/>
                <a:uFillTx/>
                <a:ea typeface="+mn-ea"/>
                <a:cs typeface="+mn-cs"/>
              </a:rPr>
              <a:t>Non-religious philosophies, like secular humanism, look to humans and scientific evidence as the source of moral authority.</a:t>
            </a:r>
            <a:endParaRPr lang="en-US" i="1" dirty="0"/>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pic>
        <p:nvPicPr>
          <p:cNvPr id="2" name="Picture 1">
            <a:extLst>
              <a:ext uri="{FF2B5EF4-FFF2-40B4-BE49-F238E27FC236}">
                <a16:creationId xmlns:a16="http://schemas.microsoft.com/office/drawing/2014/main" id="{C0814380-AE38-4AB8-5F06-38F90748E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066" y="2649210"/>
            <a:ext cx="355600" cy="368300"/>
          </a:xfrm>
          <a:prstGeom prst="rect">
            <a:avLst/>
          </a:prstGeom>
        </p:spPr>
      </p:pic>
      <p:sp>
        <p:nvSpPr>
          <p:cNvPr id="3" name="Text Placeholder 15">
            <a:extLst>
              <a:ext uri="{FF2B5EF4-FFF2-40B4-BE49-F238E27FC236}">
                <a16:creationId xmlns:a16="http://schemas.microsoft.com/office/drawing/2014/main" id="{0FBC9FE3-EF17-9C9F-E0C6-AD4FB7A944D0}"/>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59145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81889-536C-F042-9451-49100A8EC19A}"/>
              </a:ext>
            </a:extLst>
          </p:cNvPr>
          <p:cNvSpPr>
            <a:spLocks noGrp="1"/>
          </p:cNvSpPr>
          <p:nvPr>
            <p:ph type="title"/>
          </p:nvPr>
        </p:nvSpPr>
        <p:spPr>
          <a:xfrm>
            <a:off x="345936" y="900000"/>
            <a:ext cx="6179360" cy="614362"/>
          </a:xfrm>
        </p:spPr>
        <p:txBody>
          <a:bodyPr anchor="t" anchorCtr="0">
            <a:normAutofit/>
          </a:bodyPr>
          <a:lstStyle/>
          <a:p>
            <a:r>
              <a:rPr lang="en-US" sz="2400" b="1" dirty="0">
                <a:solidFill>
                  <a:srgbClr val="2A2764"/>
                </a:solidFill>
              </a:rPr>
              <a:t>Six </a:t>
            </a:r>
            <a:r>
              <a:rPr lang="en-US" b="1" dirty="0">
                <a:solidFill>
                  <a:srgbClr val="2A2764"/>
                </a:solidFill>
              </a:rPr>
              <a:t>p</a:t>
            </a:r>
            <a:r>
              <a:rPr lang="en-US" sz="2400" b="1" dirty="0">
                <a:solidFill>
                  <a:srgbClr val="2A2764"/>
                </a:solidFill>
              </a:rPr>
              <a:t>rinciples of secular </a:t>
            </a:r>
            <a:r>
              <a:rPr lang="en-US" b="1" dirty="0">
                <a:solidFill>
                  <a:srgbClr val="2A2764"/>
                </a:solidFill>
              </a:rPr>
              <a:t>h</a:t>
            </a:r>
            <a:r>
              <a:rPr lang="en-US" sz="2400" b="1" dirty="0">
                <a:solidFill>
                  <a:srgbClr val="2A2764"/>
                </a:solidFill>
              </a:rPr>
              <a:t>umanism</a:t>
            </a:r>
          </a:p>
        </p:txBody>
      </p:sp>
      <p:sp>
        <p:nvSpPr>
          <p:cNvPr id="13" name="Content Placeholder 1">
            <a:extLst>
              <a:ext uri="{FF2B5EF4-FFF2-40B4-BE49-F238E27FC236}">
                <a16:creationId xmlns:a16="http://schemas.microsoft.com/office/drawing/2014/main" id="{E0A4FB45-E367-744B-9963-C0FABEBE5F62}"/>
              </a:ext>
            </a:extLst>
          </p:cNvPr>
          <p:cNvSpPr txBox="1">
            <a:spLocks noGrp="1"/>
          </p:cNvSpPr>
          <p:nvPr>
            <p:ph idx="1"/>
          </p:nvPr>
        </p:nvSpPr>
        <p:spPr>
          <a:xfrm>
            <a:off x="345937" y="1622738"/>
            <a:ext cx="8452126" cy="2592074"/>
          </a:xfrm>
          <a:prstGeom prst="rect">
            <a:avLst/>
          </a:prstGeom>
        </p:spPr>
        <p:txBody>
          <a:bodyPr vert="horz" lIns="91440" tIns="45720" rIns="91440" bIns="45720" numCol="2" spcCol="360000" rtlCol="0">
            <a:normAutofit/>
          </a:bodyPr>
          <a:lstStyle>
            <a:lvl1pPr marL="180975" indent="-180975" algn="l" defTabSz="685800" rtl="0" eaLnBrk="1" latinLnBrk="0" hangingPunct="1">
              <a:lnSpc>
                <a:spcPct val="90000"/>
              </a:lnSpc>
              <a:spcBef>
                <a:spcPts val="750"/>
              </a:spcBef>
              <a:buFont typeface="Arial" panose="020B0604020202020204" pitchFamily="34" charset="0"/>
              <a:buChar char="•"/>
              <a:defRPr sz="1400" kern="1200">
                <a:solidFill>
                  <a:srgbClr val="292764"/>
                </a:solidFill>
                <a:latin typeface="Seravek" panose="020B0503040000020004" pitchFamily="34" charset="0"/>
                <a:ea typeface="+mn-ea"/>
                <a:cs typeface="+mn-cs"/>
              </a:defRPr>
            </a:lvl1pPr>
            <a:lvl2pPr marL="536575" indent="-193675"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2pPr>
            <a:lvl3pPr marL="806450" indent="-12065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3pPr>
            <a:lvl4pPr marL="1163638" indent="-134938"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4pPr>
            <a:lvl5pPr marL="1524000" indent="-15240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800" dirty="0">
                <a:latin typeface="Calibri" panose="020F0502020204030204" pitchFamily="34" charset="0"/>
              </a:rPr>
              <a:t>1. There is a natural universe independent of human experience, thought and language, and this natural universe is the ultimate reality. </a:t>
            </a:r>
            <a:endParaRPr lang="en-AU" sz="1800" dirty="0">
              <a:latin typeface="Calibri" panose="020F0502020204030204" pitchFamily="34" charset="0"/>
            </a:endParaRPr>
          </a:p>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2. The universe and everything in it, including people, were not created by a God or gods. </a:t>
            </a:r>
            <a:endParaRPr lang="en-AU" sz="1800" dirty="0">
              <a:solidFill>
                <a:schemeClr val="bg2">
                  <a:lumMod val="75000"/>
                </a:schemeClr>
              </a:solidFill>
              <a:latin typeface="Calibri" panose="020F0502020204030204" pitchFamily="34" charset="0"/>
            </a:endParaRPr>
          </a:p>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3. Every person has only one life, which ends when a person dies. Purpose and meaning are generated by people, not received from a God or a religious text. </a:t>
            </a:r>
            <a:endParaRPr lang="en-AU" sz="1800" dirty="0">
              <a:solidFill>
                <a:schemeClr val="bg2">
                  <a:lumMod val="75000"/>
                </a:schemeClr>
              </a:solidFill>
              <a:latin typeface="Calibri" panose="020F0502020204030204" pitchFamily="34" charset="0"/>
            </a:endParaRPr>
          </a:p>
          <a:p>
            <a:endParaRPr lang="en-US" dirty="0">
              <a:latin typeface="Calibri" panose="020F0502020204030204" pitchFamily="34" charset="0"/>
            </a:endParaRPr>
          </a:p>
        </p:txBody>
      </p:sp>
      <p:sp>
        <p:nvSpPr>
          <p:cNvPr id="2" name="Text Placeholder 15">
            <a:extLst>
              <a:ext uri="{FF2B5EF4-FFF2-40B4-BE49-F238E27FC236}">
                <a16:creationId xmlns:a16="http://schemas.microsoft.com/office/drawing/2014/main" id="{509B5DC3-7793-5041-3586-27B4868C777F}"/>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730674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81889-536C-F042-9451-49100A8EC19A}"/>
              </a:ext>
            </a:extLst>
          </p:cNvPr>
          <p:cNvSpPr>
            <a:spLocks noGrp="1"/>
          </p:cNvSpPr>
          <p:nvPr>
            <p:ph type="title"/>
          </p:nvPr>
        </p:nvSpPr>
        <p:spPr>
          <a:xfrm>
            <a:off x="345936" y="900000"/>
            <a:ext cx="6179360" cy="614362"/>
          </a:xfrm>
        </p:spPr>
        <p:txBody>
          <a:bodyPr anchor="t" anchorCtr="0">
            <a:normAutofit/>
          </a:bodyPr>
          <a:lstStyle/>
          <a:p>
            <a:r>
              <a:rPr lang="en-US" sz="2400" b="1" dirty="0">
                <a:solidFill>
                  <a:srgbClr val="2A2764"/>
                </a:solidFill>
              </a:rPr>
              <a:t>S</a:t>
            </a:r>
            <a:r>
              <a:rPr lang="en-US" b="1" dirty="0">
                <a:solidFill>
                  <a:srgbClr val="2A2764"/>
                </a:solidFill>
              </a:rPr>
              <a:t>ix</a:t>
            </a:r>
            <a:r>
              <a:rPr lang="en-US" sz="2400" b="1" dirty="0">
                <a:solidFill>
                  <a:srgbClr val="2A2764"/>
                </a:solidFill>
              </a:rPr>
              <a:t> </a:t>
            </a:r>
            <a:r>
              <a:rPr lang="en-US" b="1" dirty="0">
                <a:solidFill>
                  <a:srgbClr val="2A2764"/>
                </a:solidFill>
              </a:rPr>
              <a:t>p</a:t>
            </a:r>
            <a:r>
              <a:rPr lang="en-US" sz="2400" b="1" dirty="0">
                <a:solidFill>
                  <a:srgbClr val="2A2764"/>
                </a:solidFill>
              </a:rPr>
              <a:t>rinciples of secular </a:t>
            </a:r>
            <a:r>
              <a:rPr lang="en-US" b="1" dirty="0">
                <a:solidFill>
                  <a:srgbClr val="2A2764"/>
                </a:solidFill>
              </a:rPr>
              <a:t>h</a:t>
            </a:r>
            <a:r>
              <a:rPr lang="en-US" sz="2400" b="1" dirty="0">
                <a:solidFill>
                  <a:srgbClr val="2A2764"/>
                </a:solidFill>
              </a:rPr>
              <a:t>umanism</a:t>
            </a:r>
          </a:p>
        </p:txBody>
      </p:sp>
      <p:sp>
        <p:nvSpPr>
          <p:cNvPr id="13" name="Content Placeholder 1">
            <a:extLst>
              <a:ext uri="{FF2B5EF4-FFF2-40B4-BE49-F238E27FC236}">
                <a16:creationId xmlns:a16="http://schemas.microsoft.com/office/drawing/2014/main" id="{E0A4FB45-E367-744B-9963-C0FABEBE5F62}"/>
              </a:ext>
            </a:extLst>
          </p:cNvPr>
          <p:cNvSpPr txBox="1">
            <a:spLocks noGrp="1"/>
          </p:cNvSpPr>
          <p:nvPr>
            <p:ph idx="1"/>
          </p:nvPr>
        </p:nvSpPr>
        <p:spPr>
          <a:xfrm>
            <a:off x="345937" y="1622738"/>
            <a:ext cx="8452126" cy="2592074"/>
          </a:xfrm>
          <a:prstGeom prst="rect">
            <a:avLst/>
          </a:prstGeom>
        </p:spPr>
        <p:txBody>
          <a:bodyPr vert="horz" lIns="91440" tIns="45720" rIns="91440" bIns="45720" numCol="2" spcCol="360000" rtlCol="0">
            <a:normAutofit/>
          </a:bodyPr>
          <a:lstStyle>
            <a:lvl1pPr marL="180975" indent="-180975" algn="l" defTabSz="685800" rtl="0" eaLnBrk="1" latinLnBrk="0" hangingPunct="1">
              <a:lnSpc>
                <a:spcPct val="90000"/>
              </a:lnSpc>
              <a:spcBef>
                <a:spcPts val="750"/>
              </a:spcBef>
              <a:buFont typeface="Arial" panose="020B0604020202020204" pitchFamily="34" charset="0"/>
              <a:buChar char="•"/>
              <a:defRPr sz="1400" kern="1200">
                <a:solidFill>
                  <a:srgbClr val="292764"/>
                </a:solidFill>
                <a:latin typeface="Seravek" panose="020B0503040000020004" pitchFamily="34" charset="0"/>
                <a:ea typeface="+mn-ea"/>
                <a:cs typeface="+mn-cs"/>
              </a:defRPr>
            </a:lvl1pPr>
            <a:lvl2pPr marL="536575" indent="-193675"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2pPr>
            <a:lvl3pPr marL="806450" indent="-12065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3pPr>
            <a:lvl4pPr marL="1163638" indent="-134938"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4pPr>
            <a:lvl5pPr marL="1524000" indent="-15240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1. There is a natural universe independent of human experience, thought and language, and this natural universe is the ultimate reality. </a:t>
            </a:r>
            <a:endParaRPr lang="en-AU" sz="1800" dirty="0">
              <a:solidFill>
                <a:schemeClr val="bg2">
                  <a:lumMod val="75000"/>
                </a:schemeClr>
              </a:solidFill>
              <a:latin typeface="Calibri" panose="020F0502020204030204" pitchFamily="34" charset="0"/>
            </a:endParaRPr>
          </a:p>
          <a:p>
            <a:pPr marL="0" indent="0">
              <a:lnSpc>
                <a:spcPct val="120000"/>
              </a:lnSpc>
              <a:buFont typeface="Arial" panose="020B0604020202020204" pitchFamily="34" charset="0"/>
              <a:buNone/>
            </a:pPr>
            <a:r>
              <a:rPr lang="en-GB" sz="1800" dirty="0">
                <a:latin typeface="Calibri" panose="020F0502020204030204" pitchFamily="34" charset="0"/>
              </a:rPr>
              <a:t>2. The universe and everything in it, including people, were not created by a God or gods. </a:t>
            </a:r>
            <a:endParaRPr lang="en-AU" sz="1800" dirty="0">
              <a:latin typeface="Calibri" panose="020F0502020204030204" pitchFamily="34" charset="0"/>
            </a:endParaRPr>
          </a:p>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3. Every person has only one life, which ends when a person dies. Purpose and meaning are generated by people, not received from a God or a religious text. </a:t>
            </a:r>
            <a:endParaRPr lang="en-AU" sz="1800" dirty="0">
              <a:solidFill>
                <a:schemeClr val="bg2">
                  <a:lumMod val="75000"/>
                </a:schemeClr>
              </a:solidFill>
              <a:latin typeface="Calibri" panose="020F0502020204030204" pitchFamily="34" charset="0"/>
            </a:endParaRPr>
          </a:p>
          <a:p>
            <a:endParaRPr lang="en-US" dirty="0">
              <a:latin typeface="Calibri" panose="020F0502020204030204" pitchFamily="34" charset="0"/>
            </a:endParaRPr>
          </a:p>
        </p:txBody>
      </p:sp>
      <p:sp>
        <p:nvSpPr>
          <p:cNvPr id="2" name="Text Placeholder 15">
            <a:extLst>
              <a:ext uri="{FF2B5EF4-FFF2-40B4-BE49-F238E27FC236}">
                <a16:creationId xmlns:a16="http://schemas.microsoft.com/office/drawing/2014/main" id="{AFBE8225-C6F7-F8D1-848B-A45DD07F5CC4}"/>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940359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81889-536C-F042-9451-49100A8EC19A}"/>
              </a:ext>
            </a:extLst>
          </p:cNvPr>
          <p:cNvSpPr>
            <a:spLocks noGrp="1"/>
          </p:cNvSpPr>
          <p:nvPr>
            <p:ph type="title"/>
          </p:nvPr>
        </p:nvSpPr>
        <p:spPr>
          <a:xfrm>
            <a:off x="345936" y="900000"/>
            <a:ext cx="6179360" cy="614362"/>
          </a:xfrm>
        </p:spPr>
        <p:txBody>
          <a:bodyPr anchor="t" anchorCtr="0">
            <a:normAutofit/>
          </a:bodyPr>
          <a:lstStyle/>
          <a:p>
            <a:r>
              <a:rPr lang="en-US" sz="2400" b="1" dirty="0">
                <a:solidFill>
                  <a:srgbClr val="2A2764"/>
                </a:solidFill>
              </a:rPr>
              <a:t>Six </a:t>
            </a:r>
            <a:r>
              <a:rPr lang="en-US" b="1" dirty="0">
                <a:solidFill>
                  <a:srgbClr val="2A2764"/>
                </a:solidFill>
              </a:rPr>
              <a:t>p</a:t>
            </a:r>
            <a:r>
              <a:rPr lang="en-US" sz="2400" b="1" dirty="0">
                <a:solidFill>
                  <a:srgbClr val="2A2764"/>
                </a:solidFill>
              </a:rPr>
              <a:t>rinciples of secular </a:t>
            </a:r>
            <a:r>
              <a:rPr lang="en-US" b="1" dirty="0">
                <a:solidFill>
                  <a:srgbClr val="2A2764"/>
                </a:solidFill>
              </a:rPr>
              <a:t>h</a:t>
            </a:r>
            <a:r>
              <a:rPr lang="en-US" sz="2400" b="1" dirty="0">
                <a:solidFill>
                  <a:srgbClr val="2A2764"/>
                </a:solidFill>
              </a:rPr>
              <a:t>umanism</a:t>
            </a:r>
          </a:p>
        </p:txBody>
      </p:sp>
      <p:sp>
        <p:nvSpPr>
          <p:cNvPr id="13" name="Content Placeholder 1">
            <a:extLst>
              <a:ext uri="{FF2B5EF4-FFF2-40B4-BE49-F238E27FC236}">
                <a16:creationId xmlns:a16="http://schemas.microsoft.com/office/drawing/2014/main" id="{E0A4FB45-E367-744B-9963-C0FABEBE5F62}"/>
              </a:ext>
            </a:extLst>
          </p:cNvPr>
          <p:cNvSpPr txBox="1">
            <a:spLocks noGrp="1"/>
          </p:cNvSpPr>
          <p:nvPr>
            <p:ph idx="1"/>
          </p:nvPr>
        </p:nvSpPr>
        <p:spPr>
          <a:xfrm>
            <a:off x="345937" y="1622738"/>
            <a:ext cx="8452126" cy="2592074"/>
          </a:xfrm>
          <a:prstGeom prst="rect">
            <a:avLst/>
          </a:prstGeom>
        </p:spPr>
        <p:txBody>
          <a:bodyPr vert="horz" lIns="91440" tIns="45720" rIns="91440" bIns="45720" numCol="2" spcCol="360000" rtlCol="0">
            <a:normAutofit/>
          </a:bodyPr>
          <a:lstStyle>
            <a:lvl1pPr marL="180975" indent="-180975" algn="l" defTabSz="685800" rtl="0" eaLnBrk="1" latinLnBrk="0" hangingPunct="1">
              <a:lnSpc>
                <a:spcPct val="90000"/>
              </a:lnSpc>
              <a:spcBef>
                <a:spcPts val="750"/>
              </a:spcBef>
              <a:buFont typeface="Arial" panose="020B0604020202020204" pitchFamily="34" charset="0"/>
              <a:buChar char="•"/>
              <a:defRPr sz="1400" kern="1200">
                <a:solidFill>
                  <a:srgbClr val="292764"/>
                </a:solidFill>
                <a:latin typeface="Seravek" panose="020B0503040000020004" pitchFamily="34" charset="0"/>
                <a:ea typeface="+mn-ea"/>
                <a:cs typeface="+mn-cs"/>
              </a:defRPr>
            </a:lvl1pPr>
            <a:lvl2pPr marL="536575" indent="-193675"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2pPr>
            <a:lvl3pPr marL="806450" indent="-12065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3pPr>
            <a:lvl4pPr marL="1163638" indent="-134938"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4pPr>
            <a:lvl5pPr marL="1524000" indent="-152400" algn="l" defTabSz="685800" rtl="0" eaLnBrk="1" latinLnBrk="0" hangingPunct="1">
              <a:lnSpc>
                <a:spcPct val="90000"/>
              </a:lnSpc>
              <a:spcBef>
                <a:spcPts val="375"/>
              </a:spcBef>
              <a:buFont typeface="Arial" panose="020B0604020202020204" pitchFamily="34" charset="0"/>
              <a:buChar char="•"/>
              <a:defRPr sz="140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1. There is a natural universe independent of human experience, thought and language, and this natural universe is the ultimate reality. </a:t>
            </a:r>
            <a:endParaRPr lang="en-AU" sz="1800" dirty="0">
              <a:solidFill>
                <a:schemeClr val="bg2">
                  <a:lumMod val="75000"/>
                </a:schemeClr>
              </a:solidFill>
              <a:latin typeface="Calibri" panose="020F0502020204030204" pitchFamily="34" charset="0"/>
            </a:endParaRPr>
          </a:p>
          <a:p>
            <a:pPr marL="0" indent="0">
              <a:lnSpc>
                <a:spcPct val="120000"/>
              </a:lnSpc>
              <a:buFont typeface="Arial" panose="020B0604020202020204" pitchFamily="34" charset="0"/>
              <a:buNone/>
            </a:pPr>
            <a:r>
              <a:rPr lang="en-GB" sz="1800" dirty="0">
                <a:solidFill>
                  <a:schemeClr val="bg2">
                    <a:lumMod val="75000"/>
                  </a:schemeClr>
                </a:solidFill>
                <a:latin typeface="Calibri" panose="020F0502020204030204" pitchFamily="34" charset="0"/>
              </a:rPr>
              <a:t>2. The universe and everything in it, including people, were not created by a God or gods. </a:t>
            </a:r>
            <a:endParaRPr lang="en-AU" sz="1800" dirty="0">
              <a:solidFill>
                <a:schemeClr val="bg2">
                  <a:lumMod val="75000"/>
                </a:schemeClr>
              </a:solidFill>
              <a:latin typeface="Calibri" panose="020F0502020204030204" pitchFamily="34" charset="0"/>
            </a:endParaRPr>
          </a:p>
          <a:p>
            <a:pPr marL="0" indent="0">
              <a:lnSpc>
                <a:spcPct val="120000"/>
              </a:lnSpc>
              <a:buFont typeface="Arial" panose="020B0604020202020204" pitchFamily="34" charset="0"/>
              <a:buNone/>
            </a:pPr>
            <a:r>
              <a:rPr lang="en-GB" sz="1800" dirty="0">
                <a:latin typeface="Calibri" panose="020F0502020204030204" pitchFamily="34" charset="0"/>
              </a:rPr>
              <a:t>3. Every person has only one life, which ends when a person dies. Purpose and meaning are generated by people, not received from a God or a religious text. </a:t>
            </a:r>
            <a:endParaRPr lang="en-AU" sz="1800" dirty="0">
              <a:latin typeface="Calibri" panose="020F0502020204030204" pitchFamily="34" charset="0"/>
            </a:endParaRPr>
          </a:p>
          <a:p>
            <a:endParaRPr lang="en-US" dirty="0">
              <a:latin typeface="Calibri" panose="020F0502020204030204" pitchFamily="34" charset="0"/>
            </a:endParaRPr>
          </a:p>
        </p:txBody>
      </p:sp>
      <p:sp>
        <p:nvSpPr>
          <p:cNvPr id="2" name="Text Placeholder 15">
            <a:extLst>
              <a:ext uri="{FF2B5EF4-FFF2-40B4-BE49-F238E27FC236}">
                <a16:creationId xmlns:a16="http://schemas.microsoft.com/office/drawing/2014/main" id="{AC5B3270-6394-8C47-A696-00E431A5322F}"/>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559832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D66B88-B4D7-1D4A-B629-FF123D7B68E8}"/>
              </a:ext>
            </a:extLst>
          </p:cNvPr>
          <p:cNvSpPr>
            <a:spLocks noGrp="1"/>
          </p:cNvSpPr>
          <p:nvPr>
            <p:ph idx="1"/>
          </p:nvPr>
        </p:nvSpPr>
        <p:spPr/>
        <p:txBody>
          <a:bodyPr>
            <a:normAutofit/>
          </a:bodyPr>
          <a:lstStyle/>
          <a:p>
            <a:pPr marL="0" lvl="0" indent="0">
              <a:lnSpc>
                <a:spcPct val="120000"/>
              </a:lnSpc>
              <a:buNone/>
            </a:pPr>
            <a:r>
              <a:rPr lang="en-GB" sz="1800" dirty="0"/>
              <a:t>4. People are therefore responsible for how they live and treat others, including non-human species, and the environment. </a:t>
            </a:r>
            <a:endParaRPr lang="en-AU" sz="1800" dirty="0"/>
          </a:p>
          <a:p>
            <a:pPr marL="0" lvl="0" indent="0">
              <a:lnSpc>
                <a:spcPct val="120000"/>
              </a:lnSpc>
              <a:buNone/>
            </a:pPr>
            <a:r>
              <a:rPr lang="en-GB" sz="1800" dirty="0">
                <a:solidFill>
                  <a:schemeClr val="bg2">
                    <a:lumMod val="75000"/>
                  </a:schemeClr>
                </a:solidFill>
              </a:rPr>
              <a:t>5. Secular humanists draw on collective experience, empirical evidence and reason to establish ethical principles, based on a sense of common humanity and aimed at enhancing human wellbeing. </a:t>
            </a:r>
            <a:endParaRPr lang="en-AU" sz="1800" dirty="0">
              <a:solidFill>
                <a:schemeClr val="bg2">
                  <a:lumMod val="75000"/>
                </a:schemeClr>
              </a:solidFill>
            </a:endParaRPr>
          </a:p>
          <a:p>
            <a:pPr marL="0" lvl="0" indent="0">
              <a:lnSpc>
                <a:spcPct val="120000"/>
              </a:lnSpc>
              <a:buNone/>
            </a:pPr>
            <a:r>
              <a:rPr lang="en-GB" sz="1800" dirty="0">
                <a:solidFill>
                  <a:schemeClr val="bg2">
                    <a:lumMod val="75000"/>
                  </a:schemeClr>
                </a:solidFill>
              </a:rPr>
              <a:t>6. These principles include affirming human dignity and individual freedom, compatible with the rights of others; such principles form the basis of practical moral decision-making. </a:t>
            </a:r>
            <a:endParaRPr lang="en-AU" sz="1800" dirty="0">
              <a:solidFill>
                <a:schemeClr val="bg2">
                  <a:lumMod val="75000"/>
                </a:schemeClr>
              </a:solidFill>
            </a:endParaRPr>
          </a:p>
          <a:p>
            <a:pPr marL="0" lvl="0" indent="0">
              <a:lnSpc>
                <a:spcPct val="120000"/>
              </a:lnSpc>
              <a:buNone/>
            </a:pPr>
            <a:endParaRPr lang="en-US" sz="1800" dirty="0"/>
          </a:p>
        </p:txBody>
      </p:sp>
      <p:sp>
        <p:nvSpPr>
          <p:cNvPr id="7" name="Title 6">
            <a:extLst>
              <a:ext uri="{FF2B5EF4-FFF2-40B4-BE49-F238E27FC236}">
                <a16:creationId xmlns:a16="http://schemas.microsoft.com/office/drawing/2014/main" id="{46800CB7-4990-5E4E-A448-1B0F7844795C}"/>
              </a:ext>
            </a:extLst>
          </p:cNvPr>
          <p:cNvSpPr>
            <a:spLocks noGrp="1"/>
          </p:cNvSpPr>
          <p:nvPr>
            <p:ph type="title"/>
          </p:nvPr>
        </p:nvSpPr>
        <p:spPr>
          <a:xfrm>
            <a:off x="345936" y="900000"/>
            <a:ext cx="6179360" cy="614362"/>
          </a:xfrm>
        </p:spPr>
        <p:txBody>
          <a:bodyPr anchor="t" anchorCtr="0"/>
          <a:lstStyle/>
          <a:p>
            <a:r>
              <a:rPr lang="en-US" b="1" dirty="0">
                <a:solidFill>
                  <a:srgbClr val="2A2764"/>
                </a:solidFill>
              </a:rPr>
              <a:t>Six principles of secular humanism</a:t>
            </a:r>
            <a:endParaRPr lang="en-US" b="1" dirty="0"/>
          </a:p>
        </p:txBody>
      </p:sp>
      <p:sp>
        <p:nvSpPr>
          <p:cNvPr id="3" name="Text Placeholder 15">
            <a:extLst>
              <a:ext uri="{FF2B5EF4-FFF2-40B4-BE49-F238E27FC236}">
                <a16:creationId xmlns:a16="http://schemas.microsoft.com/office/drawing/2014/main" id="{0D70776C-EB48-01B9-CE24-A94CF3B115EB}"/>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26570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D66B88-B4D7-1D4A-B629-FF123D7B68E8}"/>
              </a:ext>
            </a:extLst>
          </p:cNvPr>
          <p:cNvSpPr>
            <a:spLocks noGrp="1"/>
          </p:cNvSpPr>
          <p:nvPr>
            <p:ph idx="1"/>
          </p:nvPr>
        </p:nvSpPr>
        <p:spPr/>
        <p:txBody>
          <a:bodyPr>
            <a:normAutofit/>
          </a:bodyPr>
          <a:lstStyle/>
          <a:p>
            <a:pPr marL="0" lvl="0" indent="0">
              <a:lnSpc>
                <a:spcPct val="120000"/>
              </a:lnSpc>
              <a:buNone/>
            </a:pPr>
            <a:r>
              <a:rPr lang="en-GB" sz="1800" dirty="0">
                <a:solidFill>
                  <a:schemeClr val="bg2">
                    <a:lumMod val="75000"/>
                  </a:schemeClr>
                </a:solidFill>
              </a:rPr>
              <a:t>4. People are therefore responsible for how they live and treat others, including non-human species, and the environment. </a:t>
            </a:r>
            <a:endParaRPr lang="en-AU" sz="1800" dirty="0">
              <a:solidFill>
                <a:schemeClr val="bg2">
                  <a:lumMod val="75000"/>
                </a:schemeClr>
              </a:solidFill>
            </a:endParaRPr>
          </a:p>
          <a:p>
            <a:pPr marL="0" lvl="0" indent="0">
              <a:lnSpc>
                <a:spcPct val="120000"/>
              </a:lnSpc>
              <a:buNone/>
            </a:pPr>
            <a:r>
              <a:rPr lang="en-GB" sz="1800" dirty="0"/>
              <a:t>5. Secular humanists draw on collective experience, empirical evidence and reason to establish ethical principles, based on a sense of common humanity and aimed at enhancing human wellbeing. </a:t>
            </a:r>
            <a:endParaRPr lang="en-AU" sz="1800" dirty="0"/>
          </a:p>
          <a:p>
            <a:pPr marL="0" lvl="0" indent="0">
              <a:lnSpc>
                <a:spcPct val="120000"/>
              </a:lnSpc>
              <a:buNone/>
            </a:pPr>
            <a:r>
              <a:rPr lang="en-GB" sz="1800" dirty="0">
                <a:solidFill>
                  <a:schemeClr val="bg2">
                    <a:lumMod val="75000"/>
                  </a:schemeClr>
                </a:solidFill>
              </a:rPr>
              <a:t>6. These principles include affirming human dignity and individual freedom, compatible with the rights of others; such principles form the basis of practical moral decision-making. </a:t>
            </a:r>
            <a:endParaRPr lang="en-AU" sz="1800" dirty="0">
              <a:solidFill>
                <a:schemeClr val="bg2">
                  <a:lumMod val="75000"/>
                </a:schemeClr>
              </a:solidFill>
            </a:endParaRPr>
          </a:p>
          <a:p>
            <a:pPr marL="0" lvl="0" indent="0">
              <a:lnSpc>
                <a:spcPct val="120000"/>
              </a:lnSpc>
              <a:buNone/>
            </a:pPr>
            <a:endParaRPr lang="en-US" sz="1800" dirty="0"/>
          </a:p>
        </p:txBody>
      </p:sp>
      <p:sp>
        <p:nvSpPr>
          <p:cNvPr id="7" name="Title 6">
            <a:extLst>
              <a:ext uri="{FF2B5EF4-FFF2-40B4-BE49-F238E27FC236}">
                <a16:creationId xmlns:a16="http://schemas.microsoft.com/office/drawing/2014/main" id="{46800CB7-4990-5E4E-A448-1B0F7844795C}"/>
              </a:ext>
            </a:extLst>
          </p:cNvPr>
          <p:cNvSpPr>
            <a:spLocks noGrp="1"/>
          </p:cNvSpPr>
          <p:nvPr>
            <p:ph type="title"/>
          </p:nvPr>
        </p:nvSpPr>
        <p:spPr>
          <a:xfrm>
            <a:off x="345936" y="900000"/>
            <a:ext cx="6179360" cy="614362"/>
          </a:xfrm>
        </p:spPr>
        <p:txBody>
          <a:bodyPr anchor="t" anchorCtr="0"/>
          <a:lstStyle/>
          <a:p>
            <a:r>
              <a:rPr lang="en-US" b="1" dirty="0">
                <a:solidFill>
                  <a:srgbClr val="2A2764"/>
                </a:solidFill>
              </a:rPr>
              <a:t>Six principles of secular humanism</a:t>
            </a:r>
            <a:endParaRPr lang="en-US" b="1" dirty="0"/>
          </a:p>
        </p:txBody>
      </p:sp>
      <p:sp>
        <p:nvSpPr>
          <p:cNvPr id="3" name="Text Placeholder 15">
            <a:extLst>
              <a:ext uri="{FF2B5EF4-FFF2-40B4-BE49-F238E27FC236}">
                <a16:creationId xmlns:a16="http://schemas.microsoft.com/office/drawing/2014/main" id="{5C246081-6232-02EF-C146-CED5ADCE73E9}"/>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712643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17D1B8BE-B596-AF4B-8E27-F196FC94A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54118"/>
            <a:ext cx="2489200" cy="4264829"/>
          </a:xfrm>
          <a:prstGeom prst="rect">
            <a:avLst/>
          </a:prstGeom>
        </p:spPr>
      </p:pic>
      <p:sp>
        <p:nvSpPr>
          <p:cNvPr id="6" name="Content Placeholder 2">
            <a:extLst>
              <a:ext uri="{FF2B5EF4-FFF2-40B4-BE49-F238E27FC236}">
                <a16:creationId xmlns:a16="http://schemas.microsoft.com/office/drawing/2014/main" id="{0B177D7A-81AC-8847-B5B3-8748C65E6065}"/>
              </a:ext>
            </a:extLst>
          </p:cNvPr>
          <p:cNvSpPr txBox="1">
            <a:spLocks/>
          </p:cNvSpPr>
          <p:nvPr/>
        </p:nvSpPr>
        <p:spPr>
          <a:xfrm>
            <a:off x="5216270" y="1257986"/>
            <a:ext cx="4168913"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92764"/>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92764"/>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92764"/>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latin typeface="Calibri" panose="020F0502020204030204" pitchFamily="34" charset="0"/>
            </a:endParaRPr>
          </a:p>
        </p:txBody>
      </p:sp>
      <p:sp>
        <p:nvSpPr>
          <p:cNvPr id="7" name="Content Placeholder 1">
            <a:extLst>
              <a:ext uri="{FF2B5EF4-FFF2-40B4-BE49-F238E27FC236}">
                <a16:creationId xmlns:a16="http://schemas.microsoft.com/office/drawing/2014/main" id="{9EF2D684-7390-5C48-9D2C-CC0214925BC2}"/>
              </a:ext>
            </a:extLst>
          </p:cNvPr>
          <p:cNvSpPr txBox="1">
            <a:spLocks/>
          </p:cNvSpPr>
          <p:nvPr/>
        </p:nvSpPr>
        <p:spPr>
          <a:xfrm>
            <a:off x="345937" y="900000"/>
            <a:ext cx="4168913" cy="38192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92764"/>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92764"/>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92764"/>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Calibri" panose="020F0502020204030204" pitchFamily="34" charset="0"/>
              </a:rPr>
              <a:t>Vocabulary</a:t>
            </a:r>
          </a:p>
        </p:txBody>
      </p:sp>
      <p:sp>
        <p:nvSpPr>
          <p:cNvPr id="11" name="Content Placeholder 10">
            <a:extLst>
              <a:ext uri="{FF2B5EF4-FFF2-40B4-BE49-F238E27FC236}">
                <a16:creationId xmlns:a16="http://schemas.microsoft.com/office/drawing/2014/main" id="{B6EFDDF6-1D06-CA41-85A4-F6AAE709FC99}"/>
              </a:ext>
            </a:extLst>
          </p:cNvPr>
          <p:cNvSpPr>
            <a:spLocks noGrp="1"/>
          </p:cNvSpPr>
          <p:nvPr>
            <p:ph sz="half" idx="1"/>
          </p:nvPr>
        </p:nvSpPr>
        <p:spPr>
          <a:xfrm>
            <a:off x="354450" y="1738086"/>
            <a:ext cx="5008382" cy="2232372"/>
          </a:xfrm>
        </p:spPr>
        <p:txBody>
          <a:bodyPr>
            <a:normAutofit/>
          </a:bodyPr>
          <a:lstStyle/>
          <a:p>
            <a:r>
              <a:rPr lang="en-US" dirty="0"/>
              <a:t>Atheist</a:t>
            </a:r>
          </a:p>
          <a:p>
            <a:r>
              <a:rPr lang="en-US" dirty="0"/>
              <a:t>Theist</a:t>
            </a:r>
          </a:p>
          <a:p>
            <a:r>
              <a:rPr lang="en-US" dirty="0"/>
              <a:t>Ethical principle</a:t>
            </a:r>
          </a:p>
          <a:p>
            <a:r>
              <a:rPr lang="en-US" dirty="0"/>
              <a:t>Empirical evidence</a:t>
            </a:r>
          </a:p>
          <a:p>
            <a:r>
              <a:rPr lang="en-US" dirty="0"/>
              <a:t>Humanism</a:t>
            </a:r>
          </a:p>
          <a:p>
            <a:endParaRPr lang="en-US" dirty="0"/>
          </a:p>
        </p:txBody>
      </p:sp>
      <p:sp>
        <p:nvSpPr>
          <p:cNvPr id="12" name="Content Placeholder 10">
            <a:extLst>
              <a:ext uri="{FF2B5EF4-FFF2-40B4-BE49-F238E27FC236}">
                <a16:creationId xmlns:a16="http://schemas.microsoft.com/office/drawing/2014/main" id="{8CF14013-03EB-5246-82B4-B2D649B7573B}"/>
              </a:ext>
            </a:extLst>
          </p:cNvPr>
          <p:cNvSpPr txBox="1">
            <a:spLocks/>
          </p:cNvSpPr>
          <p:nvPr/>
        </p:nvSpPr>
        <p:spPr>
          <a:xfrm>
            <a:off x="3068570" y="1738086"/>
            <a:ext cx="2623008" cy="21474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92764"/>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92764"/>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92764"/>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92764"/>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Calibri" panose="020F0502020204030204" pitchFamily="34" charset="0"/>
              </a:rPr>
              <a:t>Philosophy</a:t>
            </a:r>
          </a:p>
          <a:p>
            <a:r>
              <a:rPr lang="en-US" dirty="0">
                <a:latin typeface="Calibri" panose="020F0502020204030204" pitchFamily="34" charset="0"/>
              </a:rPr>
              <a:t>Privilege</a:t>
            </a:r>
          </a:p>
          <a:p>
            <a:r>
              <a:rPr lang="en-US" dirty="0">
                <a:latin typeface="Calibri" panose="020F0502020204030204" pitchFamily="34" charset="0"/>
              </a:rPr>
              <a:t>Rationalism</a:t>
            </a:r>
          </a:p>
          <a:p>
            <a:r>
              <a:rPr lang="en-US" dirty="0">
                <a:latin typeface="Calibri" panose="020F0502020204030204" pitchFamily="34" charset="0"/>
              </a:rPr>
              <a:t>Secular</a:t>
            </a:r>
          </a:p>
          <a:p>
            <a:r>
              <a:rPr lang="en-US" dirty="0">
                <a:latin typeface="Calibri" panose="020F0502020204030204" pitchFamily="34" charset="0"/>
              </a:rPr>
              <a:t>Worldview</a:t>
            </a:r>
          </a:p>
          <a:p>
            <a:endParaRPr lang="en-US" dirty="0">
              <a:latin typeface="Calibri" panose="020F0502020204030204" pitchFamily="34" charset="0"/>
            </a:endParaRPr>
          </a:p>
        </p:txBody>
      </p:sp>
      <p:sp>
        <p:nvSpPr>
          <p:cNvPr id="2" name="TextBox 1">
            <a:extLst>
              <a:ext uri="{FF2B5EF4-FFF2-40B4-BE49-F238E27FC236}">
                <a16:creationId xmlns:a16="http://schemas.microsoft.com/office/drawing/2014/main" id="{01E8E5C6-5A17-27B7-CF11-D751BDFA0244}"/>
              </a:ext>
            </a:extLst>
          </p:cNvPr>
          <p:cNvSpPr txBox="1"/>
          <p:nvPr/>
        </p:nvSpPr>
        <p:spPr>
          <a:xfrm>
            <a:off x="6334197" y="2202815"/>
            <a:ext cx="1846580" cy="646331"/>
          </a:xfrm>
          <a:prstGeom prst="rect">
            <a:avLst/>
          </a:prstGeom>
          <a:noFill/>
        </p:spPr>
        <p:txBody>
          <a:bodyPr wrap="square" rtlCol="0">
            <a:spAutoFit/>
          </a:bodyPr>
          <a:lstStyle/>
          <a:p>
            <a:pPr>
              <a:spcAft>
                <a:spcPts val="600"/>
              </a:spcAft>
            </a:pPr>
            <a:r>
              <a:rPr lang="en-US" sz="1200" i="1" dirty="0">
                <a:solidFill>
                  <a:srgbClr val="2A2764"/>
                </a:solidFill>
                <a:latin typeface="Calibri" panose="020F0502020204030204" pitchFamily="34" charset="0"/>
                <a:ea typeface="Ayuthaya" pitchFamily="2" charset="-34"/>
                <a:cs typeface="Ayuthaya" pitchFamily="2" charset="-34"/>
              </a:rPr>
              <a:t>You will encounter these words frequently throughout this course.</a:t>
            </a:r>
          </a:p>
        </p:txBody>
      </p:sp>
      <p:sp>
        <p:nvSpPr>
          <p:cNvPr id="8" name="Text Placeholder 15">
            <a:extLst>
              <a:ext uri="{FF2B5EF4-FFF2-40B4-BE49-F238E27FC236}">
                <a16:creationId xmlns:a16="http://schemas.microsoft.com/office/drawing/2014/main" id="{E6BCA35A-58D9-16B6-FEDE-9524854FACF2}"/>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4152591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D66B88-B4D7-1D4A-B629-FF123D7B68E8}"/>
              </a:ext>
            </a:extLst>
          </p:cNvPr>
          <p:cNvSpPr>
            <a:spLocks noGrp="1"/>
          </p:cNvSpPr>
          <p:nvPr>
            <p:ph idx="1"/>
          </p:nvPr>
        </p:nvSpPr>
        <p:spPr/>
        <p:txBody>
          <a:bodyPr>
            <a:normAutofit/>
          </a:bodyPr>
          <a:lstStyle/>
          <a:p>
            <a:pPr marL="0" lvl="0" indent="0">
              <a:lnSpc>
                <a:spcPct val="120000"/>
              </a:lnSpc>
              <a:buNone/>
            </a:pPr>
            <a:r>
              <a:rPr lang="en-GB" sz="1800" dirty="0">
                <a:solidFill>
                  <a:schemeClr val="bg2">
                    <a:lumMod val="75000"/>
                  </a:schemeClr>
                </a:solidFill>
              </a:rPr>
              <a:t>4. People are therefore responsible for how they live and treat others, including non-human species, and the environment. </a:t>
            </a:r>
            <a:endParaRPr lang="en-AU" sz="1800" dirty="0">
              <a:solidFill>
                <a:schemeClr val="bg2">
                  <a:lumMod val="75000"/>
                </a:schemeClr>
              </a:solidFill>
            </a:endParaRPr>
          </a:p>
          <a:p>
            <a:pPr marL="0" lvl="0" indent="0">
              <a:lnSpc>
                <a:spcPct val="120000"/>
              </a:lnSpc>
              <a:buNone/>
            </a:pPr>
            <a:r>
              <a:rPr lang="en-GB" sz="1800" dirty="0">
                <a:solidFill>
                  <a:schemeClr val="bg2">
                    <a:lumMod val="75000"/>
                  </a:schemeClr>
                </a:solidFill>
              </a:rPr>
              <a:t>5. Secular humanists draw on collective experience, empirical evidence and reason to establish ethical principles, based on a sense of common humanity and aimed at enhancing human wellbeing. </a:t>
            </a:r>
            <a:endParaRPr lang="en-AU" sz="1800" dirty="0">
              <a:solidFill>
                <a:schemeClr val="bg2">
                  <a:lumMod val="75000"/>
                </a:schemeClr>
              </a:solidFill>
            </a:endParaRPr>
          </a:p>
          <a:p>
            <a:pPr marL="0" lvl="0" indent="0">
              <a:lnSpc>
                <a:spcPct val="120000"/>
              </a:lnSpc>
              <a:buNone/>
            </a:pPr>
            <a:r>
              <a:rPr lang="en-GB" sz="1800" dirty="0"/>
              <a:t>6. These principles include affirming human dignity and individual freedom, compatible with the rights of others; such principles form the basis of practical moral decision-making. </a:t>
            </a:r>
            <a:endParaRPr lang="en-AU" sz="1800" dirty="0"/>
          </a:p>
          <a:p>
            <a:pPr marL="0" lvl="0" indent="0">
              <a:lnSpc>
                <a:spcPct val="120000"/>
              </a:lnSpc>
              <a:buNone/>
            </a:pPr>
            <a:endParaRPr lang="en-US" sz="1800" dirty="0"/>
          </a:p>
        </p:txBody>
      </p:sp>
      <p:sp>
        <p:nvSpPr>
          <p:cNvPr id="7" name="Title 6">
            <a:extLst>
              <a:ext uri="{FF2B5EF4-FFF2-40B4-BE49-F238E27FC236}">
                <a16:creationId xmlns:a16="http://schemas.microsoft.com/office/drawing/2014/main" id="{46800CB7-4990-5E4E-A448-1B0F7844795C}"/>
              </a:ext>
            </a:extLst>
          </p:cNvPr>
          <p:cNvSpPr>
            <a:spLocks noGrp="1"/>
          </p:cNvSpPr>
          <p:nvPr>
            <p:ph type="title"/>
          </p:nvPr>
        </p:nvSpPr>
        <p:spPr>
          <a:xfrm>
            <a:off x="345936" y="900000"/>
            <a:ext cx="6179360" cy="614362"/>
          </a:xfrm>
        </p:spPr>
        <p:txBody>
          <a:bodyPr anchor="t" anchorCtr="0"/>
          <a:lstStyle/>
          <a:p>
            <a:r>
              <a:rPr lang="en-US" b="1" dirty="0">
                <a:solidFill>
                  <a:srgbClr val="2A2764"/>
                </a:solidFill>
              </a:rPr>
              <a:t>Six principles of secular humanism</a:t>
            </a:r>
            <a:endParaRPr lang="en-US" b="1" dirty="0"/>
          </a:p>
        </p:txBody>
      </p:sp>
      <p:sp>
        <p:nvSpPr>
          <p:cNvPr id="3" name="Text Placeholder 15">
            <a:extLst>
              <a:ext uri="{FF2B5EF4-FFF2-40B4-BE49-F238E27FC236}">
                <a16:creationId xmlns:a16="http://schemas.microsoft.com/office/drawing/2014/main" id="{B5B8132B-D198-1A2C-70CB-722C8BF22FB9}"/>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2935182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E7548B-5ECA-394D-86A3-FD397BCB5CA0}"/>
              </a:ext>
            </a:extLst>
          </p:cNvPr>
          <p:cNvSpPr>
            <a:spLocks noGrp="1"/>
          </p:cNvSpPr>
          <p:nvPr>
            <p:ph type="body" sz="half" idx="14"/>
          </p:nvPr>
        </p:nvSpPr>
        <p:spPr>
          <a:xfrm>
            <a:off x="345935" y="1931661"/>
            <a:ext cx="4226065" cy="2620765"/>
          </a:xfrm>
        </p:spPr>
        <p:txBody>
          <a:bodyPr>
            <a:normAutofit lnSpcReduction="10000"/>
          </a:bodyPr>
          <a:lstStyle/>
          <a:p>
            <a:pPr>
              <a:lnSpc>
                <a:spcPct val="100000"/>
              </a:lnSpc>
              <a:spcAft>
                <a:spcPts val="600"/>
              </a:spcAft>
            </a:pPr>
            <a:r>
              <a:rPr lang="en-US" sz="1800" dirty="0">
                <a:solidFill>
                  <a:srgbClr val="2A2764"/>
                </a:solidFill>
              </a:rPr>
              <a:t>There is no evidence for a life-after-death, so we should try to make the most of the one life we have.</a:t>
            </a:r>
          </a:p>
          <a:p>
            <a:pPr>
              <a:lnSpc>
                <a:spcPct val="100000"/>
              </a:lnSpc>
              <a:spcAft>
                <a:spcPts val="600"/>
              </a:spcAft>
            </a:pPr>
            <a:r>
              <a:rPr lang="en-US" sz="1800" dirty="0">
                <a:solidFill>
                  <a:srgbClr val="2A2764"/>
                </a:solidFill>
              </a:rPr>
              <a:t>What remains after we die are our atoms and our genes and what we’ve produced during our lives.</a:t>
            </a:r>
          </a:p>
          <a:p>
            <a:pPr>
              <a:lnSpc>
                <a:spcPct val="100000"/>
              </a:lnSpc>
              <a:spcAft>
                <a:spcPts val="600"/>
              </a:spcAft>
            </a:pPr>
            <a:r>
              <a:rPr lang="en-US" sz="1800" dirty="0">
                <a:solidFill>
                  <a:srgbClr val="2A2764"/>
                </a:solidFill>
              </a:rPr>
              <a:t>Who we were and what we did during our life lives on in the memories of others.</a:t>
            </a:r>
          </a:p>
          <a:p>
            <a:endParaRPr lang="en-US" dirty="0"/>
          </a:p>
        </p:txBody>
      </p:sp>
      <p:sp>
        <p:nvSpPr>
          <p:cNvPr id="5" name="Title 4">
            <a:extLst>
              <a:ext uri="{FF2B5EF4-FFF2-40B4-BE49-F238E27FC236}">
                <a16:creationId xmlns:a16="http://schemas.microsoft.com/office/drawing/2014/main" id="{D9819B2A-A260-A349-93C6-4356DFD2F608}"/>
              </a:ext>
            </a:extLst>
          </p:cNvPr>
          <p:cNvSpPr>
            <a:spLocks noGrp="1"/>
          </p:cNvSpPr>
          <p:nvPr>
            <p:ph type="title"/>
          </p:nvPr>
        </p:nvSpPr>
        <p:spPr>
          <a:xfrm>
            <a:off x="345936" y="899999"/>
            <a:ext cx="4385089" cy="817589"/>
          </a:xfrm>
        </p:spPr>
        <p:txBody>
          <a:bodyPr anchor="t" anchorCtr="0">
            <a:noAutofit/>
          </a:bodyPr>
          <a:lstStyle/>
          <a:p>
            <a:r>
              <a:rPr lang="en-US" b="1" dirty="0"/>
              <a:t>Secular humanists believe we have one life.</a:t>
            </a:r>
          </a:p>
        </p:txBody>
      </p:sp>
      <p:pic>
        <p:nvPicPr>
          <p:cNvPr id="6" name="Content Placeholder 4" descr="A person that is standing in the grass&#10;&#10;Description automatically generated">
            <a:extLst>
              <a:ext uri="{FF2B5EF4-FFF2-40B4-BE49-F238E27FC236}">
                <a16:creationId xmlns:a16="http://schemas.microsoft.com/office/drawing/2014/main" id="{35323BA8-6B34-F446-B4A5-4D1823343BD5}"/>
              </a:ext>
            </a:extLst>
          </p:cNvPr>
          <p:cNvPicPr>
            <a:picLocks noGrp="1" noChangeAspect="1"/>
          </p:cNvPicPr>
          <p:nvPr>
            <p:ph type="pic" idx="1"/>
          </p:nvPr>
        </p:nvPicPr>
        <p:blipFill rotWithShape="1">
          <a:blip r:embed="rId3"/>
          <a:srcRect t="14290" b="14290"/>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Text Placeholder 15">
            <a:extLst>
              <a:ext uri="{FF2B5EF4-FFF2-40B4-BE49-F238E27FC236}">
                <a16:creationId xmlns:a16="http://schemas.microsoft.com/office/drawing/2014/main" id="{D9A6C24B-04E1-85DB-DF8A-9FD66A830E95}"/>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426889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57D00B8-0165-7BC2-6777-1997F3234106}"/>
              </a:ext>
            </a:extLst>
          </p:cNvPr>
          <p:cNvSpPr/>
          <p:nvPr/>
        </p:nvSpPr>
        <p:spPr>
          <a:xfrm>
            <a:off x="345935" y="2571750"/>
            <a:ext cx="4226065" cy="13612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US" sz="1200" dirty="0">
              <a:solidFill>
                <a:srgbClr val="EFEFF9"/>
              </a:solidFill>
              <a:latin typeface="Calibri" panose="020F0502020204030204" pitchFamily="34" charset="0"/>
              <a:ea typeface="Ayuthaya" pitchFamily="2" charset="-34"/>
              <a:cs typeface="Ayuthaya" pitchFamily="2" charset="-34"/>
            </a:endParaRPr>
          </a:p>
        </p:txBody>
      </p:sp>
      <p:sp>
        <p:nvSpPr>
          <p:cNvPr id="5" name="Title 4">
            <a:extLst>
              <a:ext uri="{FF2B5EF4-FFF2-40B4-BE49-F238E27FC236}">
                <a16:creationId xmlns:a16="http://schemas.microsoft.com/office/drawing/2014/main" id="{D9819B2A-A260-A349-93C6-4356DFD2F608}"/>
              </a:ext>
            </a:extLst>
          </p:cNvPr>
          <p:cNvSpPr>
            <a:spLocks noGrp="1"/>
          </p:cNvSpPr>
          <p:nvPr>
            <p:ph type="title"/>
          </p:nvPr>
        </p:nvSpPr>
        <p:spPr>
          <a:xfrm>
            <a:off x="345936" y="899999"/>
            <a:ext cx="4385089" cy="801267"/>
          </a:xfrm>
        </p:spPr>
        <p:txBody>
          <a:bodyPr anchor="t" anchorCtr="0">
            <a:noAutofit/>
          </a:bodyPr>
          <a:lstStyle/>
          <a:p>
            <a:r>
              <a:rPr lang="en-US" b="1" dirty="0"/>
              <a:t>Secular humanists believe we have one life.</a:t>
            </a:r>
          </a:p>
        </p:txBody>
      </p:sp>
      <p:pic>
        <p:nvPicPr>
          <p:cNvPr id="6" name="Content Placeholder 4" descr="A person that is standing in the grass&#10;&#10;Description automatically generated">
            <a:extLst>
              <a:ext uri="{FF2B5EF4-FFF2-40B4-BE49-F238E27FC236}">
                <a16:creationId xmlns:a16="http://schemas.microsoft.com/office/drawing/2014/main" id="{35323BA8-6B34-F446-B4A5-4D1823343BD5}"/>
              </a:ext>
            </a:extLst>
          </p:cNvPr>
          <p:cNvPicPr>
            <a:picLocks noGrp="1" noChangeAspect="1"/>
          </p:cNvPicPr>
          <p:nvPr>
            <p:ph type="pic" idx="1"/>
          </p:nvPr>
        </p:nvPicPr>
        <p:blipFill rotWithShape="1">
          <a:blip r:embed="rId3"/>
          <a:srcRect t="14290" b="14290"/>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Text Placeholder 3">
            <a:extLst>
              <a:ext uri="{FF2B5EF4-FFF2-40B4-BE49-F238E27FC236}">
                <a16:creationId xmlns:a16="http://schemas.microsoft.com/office/drawing/2014/main" id="{D6156921-801E-40C2-9FD9-87F2179952CE}"/>
              </a:ext>
            </a:extLst>
          </p:cNvPr>
          <p:cNvSpPr>
            <a:spLocks noGrp="1"/>
          </p:cNvSpPr>
          <p:nvPr>
            <p:ph type="body" sz="half" idx="14"/>
          </p:nvPr>
        </p:nvSpPr>
        <p:spPr>
          <a:xfrm>
            <a:off x="571780" y="2940573"/>
            <a:ext cx="3774373" cy="464871"/>
          </a:xfrm>
        </p:spPr>
        <p:txBody>
          <a:bodyPr>
            <a:spAutoFit/>
          </a:bodyPr>
          <a:lstStyle/>
          <a:p>
            <a:r>
              <a:rPr lang="en-US" sz="1800" dirty="0">
                <a:solidFill>
                  <a:schemeClr val="bg1"/>
                </a:solidFill>
              </a:rPr>
              <a:t>Do you believe in life </a:t>
            </a:r>
            <a:r>
              <a:rPr lang="en-US" sz="1800" b="1" dirty="0">
                <a:solidFill>
                  <a:schemeClr val="bg1"/>
                </a:solidFill>
              </a:rPr>
              <a:t>after</a:t>
            </a:r>
            <a:r>
              <a:rPr lang="en-US" sz="1800" dirty="0">
                <a:solidFill>
                  <a:schemeClr val="bg1"/>
                </a:solidFill>
              </a:rPr>
              <a:t> death?</a:t>
            </a:r>
          </a:p>
        </p:txBody>
      </p:sp>
      <p:sp>
        <p:nvSpPr>
          <p:cNvPr id="3" name="Title 4">
            <a:extLst>
              <a:ext uri="{FF2B5EF4-FFF2-40B4-BE49-F238E27FC236}">
                <a16:creationId xmlns:a16="http://schemas.microsoft.com/office/drawing/2014/main" id="{502186D8-DCC9-425B-13CA-967358527830}"/>
              </a:ext>
            </a:extLst>
          </p:cNvPr>
          <p:cNvSpPr txBox="1">
            <a:spLocks/>
          </p:cNvSpPr>
          <p:nvPr/>
        </p:nvSpPr>
        <p:spPr>
          <a:xfrm>
            <a:off x="345936" y="1885793"/>
            <a:ext cx="4385089" cy="416732"/>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400" b="1" kern="1200">
                <a:solidFill>
                  <a:srgbClr val="292764"/>
                </a:solidFill>
                <a:latin typeface="Seravek" panose="020B0503040000020004" pitchFamily="34" charset="0"/>
                <a:ea typeface="+mj-ea"/>
                <a:cs typeface="+mj-cs"/>
              </a:defRPr>
            </a:lvl1pPr>
          </a:lstStyle>
          <a:p>
            <a:r>
              <a:rPr lang="en-US" sz="2100" dirty="0">
                <a:solidFill>
                  <a:schemeClr val="accent2"/>
                </a:solidFill>
                <a:latin typeface="Calibri" panose="020F0502020204030204" pitchFamily="34" charset="0"/>
              </a:rPr>
              <a:t>Question</a:t>
            </a:r>
            <a:endParaRPr lang="en-US" dirty="0">
              <a:solidFill>
                <a:schemeClr val="accent2"/>
              </a:solidFill>
              <a:latin typeface="Calibri" panose="020F0502020204030204" pitchFamily="34" charset="0"/>
            </a:endParaRPr>
          </a:p>
        </p:txBody>
      </p:sp>
      <p:sp>
        <p:nvSpPr>
          <p:cNvPr id="9" name="Text Placeholder 15">
            <a:extLst>
              <a:ext uri="{FF2B5EF4-FFF2-40B4-BE49-F238E27FC236}">
                <a16:creationId xmlns:a16="http://schemas.microsoft.com/office/drawing/2014/main" id="{48C84764-371F-BAB0-452A-015AE7E9C868}"/>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410114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57D00B8-0165-7BC2-6777-1997F3234106}"/>
              </a:ext>
            </a:extLst>
          </p:cNvPr>
          <p:cNvSpPr/>
          <p:nvPr/>
        </p:nvSpPr>
        <p:spPr>
          <a:xfrm>
            <a:off x="345935" y="2571750"/>
            <a:ext cx="4226065" cy="13612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US" sz="1200" dirty="0">
              <a:solidFill>
                <a:srgbClr val="EFEFF9"/>
              </a:solidFill>
              <a:latin typeface="Calibri" panose="020F0502020204030204" pitchFamily="34" charset="0"/>
              <a:ea typeface="Ayuthaya" pitchFamily="2" charset="-34"/>
              <a:cs typeface="Ayuthaya" pitchFamily="2" charset="-34"/>
            </a:endParaRPr>
          </a:p>
        </p:txBody>
      </p:sp>
      <p:sp>
        <p:nvSpPr>
          <p:cNvPr id="5" name="Title 4">
            <a:extLst>
              <a:ext uri="{FF2B5EF4-FFF2-40B4-BE49-F238E27FC236}">
                <a16:creationId xmlns:a16="http://schemas.microsoft.com/office/drawing/2014/main" id="{D9819B2A-A260-A349-93C6-4356DFD2F608}"/>
              </a:ext>
            </a:extLst>
          </p:cNvPr>
          <p:cNvSpPr>
            <a:spLocks noGrp="1"/>
          </p:cNvSpPr>
          <p:nvPr>
            <p:ph type="title"/>
          </p:nvPr>
        </p:nvSpPr>
        <p:spPr>
          <a:xfrm>
            <a:off x="345936" y="900000"/>
            <a:ext cx="4385089" cy="716568"/>
          </a:xfrm>
        </p:spPr>
        <p:txBody>
          <a:bodyPr anchor="t" anchorCtr="0">
            <a:noAutofit/>
          </a:bodyPr>
          <a:lstStyle/>
          <a:p>
            <a:r>
              <a:rPr lang="en-US" b="1" dirty="0"/>
              <a:t>Secular humanists believe we have one life.</a:t>
            </a:r>
          </a:p>
        </p:txBody>
      </p:sp>
      <p:pic>
        <p:nvPicPr>
          <p:cNvPr id="6" name="Content Placeholder 4" descr="A person that is standing in the grass&#10;&#10;Description automatically generated">
            <a:extLst>
              <a:ext uri="{FF2B5EF4-FFF2-40B4-BE49-F238E27FC236}">
                <a16:creationId xmlns:a16="http://schemas.microsoft.com/office/drawing/2014/main" id="{35323BA8-6B34-F446-B4A5-4D1823343BD5}"/>
              </a:ext>
            </a:extLst>
          </p:cNvPr>
          <p:cNvPicPr>
            <a:picLocks noGrp="1" noChangeAspect="1"/>
          </p:cNvPicPr>
          <p:nvPr>
            <p:ph type="pic" idx="1"/>
          </p:nvPr>
        </p:nvPicPr>
        <p:blipFill rotWithShape="1">
          <a:blip r:embed="rId3"/>
          <a:srcRect t="14290" b="14290"/>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Text Placeholder 3">
            <a:extLst>
              <a:ext uri="{FF2B5EF4-FFF2-40B4-BE49-F238E27FC236}">
                <a16:creationId xmlns:a16="http://schemas.microsoft.com/office/drawing/2014/main" id="{D6156921-801E-40C2-9FD9-87F2179952CE}"/>
              </a:ext>
            </a:extLst>
          </p:cNvPr>
          <p:cNvSpPr>
            <a:spLocks noGrp="1"/>
          </p:cNvSpPr>
          <p:nvPr>
            <p:ph type="body" sz="half" idx="14"/>
          </p:nvPr>
        </p:nvSpPr>
        <p:spPr>
          <a:xfrm>
            <a:off x="571780" y="2756275"/>
            <a:ext cx="3774373" cy="992221"/>
          </a:xfrm>
        </p:spPr>
        <p:txBody>
          <a:bodyPr>
            <a:normAutofit/>
          </a:bodyPr>
          <a:lstStyle/>
          <a:p>
            <a:r>
              <a:rPr lang="en-US" sz="1800" dirty="0">
                <a:solidFill>
                  <a:schemeClr val="bg1"/>
                </a:solidFill>
              </a:rPr>
              <a:t>Do you believe in life </a:t>
            </a:r>
            <a:r>
              <a:rPr lang="en-US" sz="1800" b="1" dirty="0">
                <a:solidFill>
                  <a:schemeClr val="bg1"/>
                </a:solidFill>
              </a:rPr>
              <a:t>after</a:t>
            </a:r>
            <a:r>
              <a:rPr lang="en-US" sz="1800" dirty="0">
                <a:solidFill>
                  <a:schemeClr val="bg1"/>
                </a:solidFill>
              </a:rPr>
              <a:t> death?</a:t>
            </a:r>
          </a:p>
          <a:p>
            <a:r>
              <a:rPr lang="en-US" sz="1800" dirty="0">
                <a:solidFill>
                  <a:schemeClr val="bg1"/>
                </a:solidFill>
              </a:rPr>
              <a:t>What about life </a:t>
            </a:r>
            <a:r>
              <a:rPr lang="en-US" sz="1800" b="1" dirty="0">
                <a:solidFill>
                  <a:schemeClr val="bg1"/>
                </a:solidFill>
              </a:rPr>
              <a:t>before</a:t>
            </a:r>
            <a:r>
              <a:rPr lang="en-US" sz="1800" dirty="0">
                <a:solidFill>
                  <a:schemeClr val="bg1"/>
                </a:solidFill>
              </a:rPr>
              <a:t> birth?</a:t>
            </a:r>
          </a:p>
        </p:txBody>
      </p:sp>
      <p:sp>
        <p:nvSpPr>
          <p:cNvPr id="3" name="Title 4">
            <a:extLst>
              <a:ext uri="{FF2B5EF4-FFF2-40B4-BE49-F238E27FC236}">
                <a16:creationId xmlns:a16="http://schemas.microsoft.com/office/drawing/2014/main" id="{502186D8-DCC9-425B-13CA-967358527830}"/>
              </a:ext>
            </a:extLst>
          </p:cNvPr>
          <p:cNvSpPr txBox="1">
            <a:spLocks/>
          </p:cNvSpPr>
          <p:nvPr/>
        </p:nvSpPr>
        <p:spPr>
          <a:xfrm>
            <a:off x="345936" y="1885793"/>
            <a:ext cx="4385089" cy="416732"/>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2400" b="1" kern="1200">
                <a:solidFill>
                  <a:srgbClr val="292764"/>
                </a:solidFill>
                <a:latin typeface="Seravek" panose="020B0503040000020004" pitchFamily="34" charset="0"/>
                <a:ea typeface="+mj-ea"/>
                <a:cs typeface="+mj-cs"/>
              </a:defRPr>
            </a:lvl1pPr>
          </a:lstStyle>
          <a:p>
            <a:r>
              <a:rPr lang="en-US" sz="2100" dirty="0">
                <a:solidFill>
                  <a:schemeClr val="accent2"/>
                </a:solidFill>
                <a:latin typeface="Calibri" panose="020F0502020204030204" pitchFamily="34" charset="0"/>
              </a:rPr>
              <a:t>Question</a:t>
            </a:r>
            <a:endParaRPr lang="en-US" dirty="0">
              <a:solidFill>
                <a:schemeClr val="accent2"/>
              </a:solidFill>
              <a:latin typeface="Calibri" panose="020F0502020204030204" pitchFamily="34" charset="0"/>
            </a:endParaRPr>
          </a:p>
        </p:txBody>
      </p:sp>
      <p:sp>
        <p:nvSpPr>
          <p:cNvPr id="2" name="Text Placeholder 15">
            <a:extLst>
              <a:ext uri="{FF2B5EF4-FFF2-40B4-BE49-F238E27FC236}">
                <a16:creationId xmlns:a16="http://schemas.microsoft.com/office/drawing/2014/main" id="{003BD46A-6A17-6644-AE2D-62D20B139AED}"/>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2223920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w can I be happy Narrated by Stephen Fry - That's Humanism!.mp4" descr="How can I be happy Narrated by Stephen Fry - That's Humanism!.mp4">
            <a:hlinkClick r:id="" action="ppaction://media"/>
            <a:extLst>
              <a:ext uri="{FF2B5EF4-FFF2-40B4-BE49-F238E27FC236}">
                <a16:creationId xmlns:a16="http://schemas.microsoft.com/office/drawing/2014/main" id="{D1BE40C8-B783-5647-926D-37D972D643C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a:stretch>
            <a:fillRect/>
          </a:stretch>
        </p:blipFill>
        <p:spPr>
          <a:xfrm>
            <a:off x="1997075" y="1622425"/>
            <a:ext cx="5149850" cy="2897187"/>
          </a:xfrm>
        </p:spPr>
      </p:pic>
      <p:sp>
        <p:nvSpPr>
          <p:cNvPr id="4" name="Title 3">
            <a:extLst>
              <a:ext uri="{FF2B5EF4-FFF2-40B4-BE49-F238E27FC236}">
                <a16:creationId xmlns:a16="http://schemas.microsoft.com/office/drawing/2014/main" id="{437E0B6E-C5D0-E946-8084-287FDF82C88C}"/>
              </a:ext>
            </a:extLst>
          </p:cNvPr>
          <p:cNvSpPr>
            <a:spLocks noGrp="1"/>
          </p:cNvSpPr>
          <p:nvPr>
            <p:ph type="title"/>
          </p:nvPr>
        </p:nvSpPr>
        <p:spPr>
          <a:xfrm>
            <a:off x="345936" y="900000"/>
            <a:ext cx="6179360" cy="614362"/>
          </a:xfrm>
        </p:spPr>
        <p:txBody>
          <a:bodyPr anchor="t" anchorCtr="0"/>
          <a:lstStyle/>
          <a:p>
            <a:r>
              <a:rPr lang="en-US" b="1" dirty="0"/>
              <a:t>Secular humanism and happiness</a:t>
            </a:r>
          </a:p>
        </p:txBody>
      </p:sp>
      <p:sp>
        <p:nvSpPr>
          <p:cNvPr id="2" name="Text Placeholder 15">
            <a:extLst>
              <a:ext uri="{FF2B5EF4-FFF2-40B4-BE49-F238E27FC236}">
                <a16:creationId xmlns:a16="http://schemas.microsoft.com/office/drawing/2014/main" id="{F9DB1031-A499-0793-B892-305132078969}"/>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10342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E88EE5B-C18A-264F-A224-E148CDCBE751}"/>
              </a:ext>
            </a:extLst>
          </p:cNvPr>
          <p:cNvSpPr>
            <a:spLocks noGrp="1"/>
          </p:cNvSpPr>
          <p:nvPr>
            <p:ph type="pic" idx="1"/>
          </p:nvPr>
        </p:nvSpPr>
        <p:spPr/>
      </p:sp>
      <p:sp>
        <p:nvSpPr>
          <p:cNvPr id="4" name="Text Placeholder 3">
            <a:extLst>
              <a:ext uri="{FF2B5EF4-FFF2-40B4-BE49-F238E27FC236}">
                <a16:creationId xmlns:a16="http://schemas.microsoft.com/office/drawing/2014/main" id="{88DFCAD6-6E1B-9043-8430-91A71D047239}"/>
              </a:ext>
            </a:extLst>
          </p:cNvPr>
          <p:cNvSpPr>
            <a:spLocks noGrp="1"/>
          </p:cNvSpPr>
          <p:nvPr>
            <p:ph type="body" sz="quarter" idx="13"/>
          </p:nvPr>
        </p:nvSpPr>
        <p:spPr/>
        <p:txBody>
          <a:bodyPr/>
          <a:lstStyle/>
          <a:p>
            <a:r>
              <a:rPr lang="en-US" dirty="0">
                <a:solidFill>
                  <a:schemeClr val="accent6">
                    <a:lumMod val="75000"/>
                  </a:schemeClr>
                </a:solidFill>
              </a:rPr>
              <a:t>Module 1: Enabling Activity</a:t>
            </a:r>
          </a:p>
        </p:txBody>
      </p:sp>
      <p:sp>
        <p:nvSpPr>
          <p:cNvPr id="5" name="Title 4">
            <a:extLst>
              <a:ext uri="{FF2B5EF4-FFF2-40B4-BE49-F238E27FC236}">
                <a16:creationId xmlns:a16="http://schemas.microsoft.com/office/drawing/2014/main" id="{81CC2D05-E52B-8A4D-A31A-A0AAD274A17B}"/>
              </a:ext>
            </a:extLst>
          </p:cNvPr>
          <p:cNvSpPr>
            <a:spLocks noGrp="1"/>
          </p:cNvSpPr>
          <p:nvPr>
            <p:ph type="title"/>
          </p:nvPr>
        </p:nvSpPr>
        <p:spPr>
          <a:xfrm>
            <a:off x="345936" y="900000"/>
            <a:ext cx="4385089" cy="614362"/>
          </a:xfrm>
        </p:spPr>
        <p:txBody>
          <a:bodyPr anchor="t" anchorCtr="0"/>
          <a:lstStyle/>
          <a:p>
            <a:r>
              <a:rPr lang="en-US" b="1" dirty="0">
                <a:solidFill>
                  <a:schemeClr val="accent6">
                    <a:lumMod val="75000"/>
                  </a:schemeClr>
                </a:solidFill>
              </a:rPr>
              <a:t>A Good Life</a:t>
            </a:r>
          </a:p>
        </p:txBody>
      </p:sp>
      <p:sp>
        <p:nvSpPr>
          <p:cNvPr id="8" name="Rounded Rectangular Callout 7">
            <a:extLst>
              <a:ext uri="{FF2B5EF4-FFF2-40B4-BE49-F238E27FC236}">
                <a16:creationId xmlns:a16="http://schemas.microsoft.com/office/drawing/2014/main" id="{90C1DC7A-BA38-5E4B-A1B5-99AB6AD59848}"/>
              </a:ext>
            </a:extLst>
          </p:cNvPr>
          <p:cNvSpPr/>
          <p:nvPr/>
        </p:nvSpPr>
        <p:spPr>
          <a:xfrm>
            <a:off x="245979" y="1792003"/>
            <a:ext cx="4485046" cy="2173855"/>
          </a:xfrm>
          <a:prstGeom prst="wedgeRoundRectCallout">
            <a:avLst>
              <a:gd name="adj1" fmla="val 74337"/>
              <a:gd name="adj2" fmla="val -52951"/>
              <a:gd name="adj3"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AU" b="1" i="1" dirty="0">
                <a:solidFill>
                  <a:schemeClr val="bg1"/>
                </a:solidFill>
                <a:latin typeface="Calibri" panose="020F0502020204030204" pitchFamily="34" charset="0"/>
                <a:ea typeface="Ayuthaya" pitchFamily="2" charset="-34"/>
                <a:cs typeface="Ayuthaya" pitchFamily="2" charset="-34"/>
              </a:rPr>
              <a:t>“A good life is the responsibility of human beings. We are responsible for what we do and for the consequences of what we do.”</a:t>
            </a:r>
          </a:p>
          <a:p>
            <a:pPr marL="180975" algn="l"/>
            <a:endParaRPr lang="en-US" sz="1200" b="1" i="1" dirty="0">
              <a:solidFill>
                <a:srgbClr val="EFEFF9"/>
              </a:solidFill>
              <a:latin typeface="Calibri" panose="020F0502020204030204" pitchFamily="34" charset="0"/>
              <a:ea typeface="Ayuthaya" pitchFamily="2" charset="-34"/>
              <a:cs typeface="Ayuthaya" pitchFamily="2" charset="-34"/>
            </a:endParaRPr>
          </a:p>
        </p:txBody>
      </p:sp>
      <p:pic>
        <p:nvPicPr>
          <p:cNvPr id="7" name="Picture 6" descr="A picture containing icon&#10;&#10;Description automatically generated">
            <a:extLst>
              <a:ext uri="{FF2B5EF4-FFF2-40B4-BE49-F238E27FC236}">
                <a16:creationId xmlns:a16="http://schemas.microsoft.com/office/drawing/2014/main" id="{0411A4F5-F093-5B4B-A236-1E8669970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397" y="650461"/>
            <a:ext cx="3055663" cy="4000914"/>
          </a:xfrm>
          <a:prstGeom prst="rect">
            <a:avLst/>
          </a:prstGeom>
        </p:spPr>
      </p:pic>
      <p:sp>
        <p:nvSpPr>
          <p:cNvPr id="3" name="TextBox 2">
            <a:extLst>
              <a:ext uri="{FF2B5EF4-FFF2-40B4-BE49-F238E27FC236}">
                <a16:creationId xmlns:a16="http://schemas.microsoft.com/office/drawing/2014/main" id="{965B3446-72B6-628F-1C40-DD7C170DA432}"/>
              </a:ext>
            </a:extLst>
          </p:cNvPr>
          <p:cNvSpPr txBox="1"/>
          <p:nvPr/>
        </p:nvSpPr>
        <p:spPr>
          <a:xfrm>
            <a:off x="2203374" y="4214812"/>
            <a:ext cx="2173031" cy="400110"/>
          </a:xfrm>
          <a:prstGeom prst="rect">
            <a:avLst/>
          </a:prstGeom>
          <a:noFill/>
        </p:spPr>
        <p:txBody>
          <a:bodyPr wrap="none" rtlCol="0">
            <a:spAutoFit/>
          </a:bodyPr>
          <a:lstStyle/>
          <a:p>
            <a:r>
              <a:rPr lang="en-US" sz="2000" b="1" dirty="0">
                <a:solidFill>
                  <a:schemeClr val="accent6">
                    <a:lumMod val="75000"/>
                  </a:schemeClr>
                </a:solidFill>
                <a:latin typeface="Calibri" panose="020F0502020204030204" pitchFamily="34" charset="0"/>
              </a:rPr>
              <a:t>Agree or disagree?</a:t>
            </a:r>
          </a:p>
        </p:txBody>
      </p:sp>
    </p:spTree>
    <p:extLst>
      <p:ext uri="{BB962C8B-B14F-4D97-AF65-F5344CB8AC3E}">
        <p14:creationId xmlns:p14="http://schemas.microsoft.com/office/powerpoint/2010/main" val="333512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08F85D3-6C43-5A2A-FDA5-DC8BEC6EE86A}"/>
              </a:ext>
            </a:extLst>
          </p:cNvPr>
          <p:cNvSpPr/>
          <p:nvPr/>
        </p:nvSpPr>
        <p:spPr>
          <a:xfrm>
            <a:off x="345936" y="1585205"/>
            <a:ext cx="5470970" cy="23478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GB" sz="1200" dirty="0">
              <a:solidFill>
                <a:srgbClr val="EFEFF9"/>
              </a:solidFill>
              <a:latin typeface="Calibri" panose="020F0502020204030204" pitchFamily="34" charset="0"/>
              <a:ea typeface="Ayuthaya" pitchFamily="2" charset="-34"/>
              <a:cs typeface="Ayuthaya" pitchFamily="2" charset="-34"/>
            </a:endParaRPr>
          </a:p>
        </p:txBody>
      </p:sp>
      <p:sp>
        <p:nvSpPr>
          <p:cNvPr id="14" name="Title 3">
            <a:extLst>
              <a:ext uri="{FF2B5EF4-FFF2-40B4-BE49-F238E27FC236}">
                <a16:creationId xmlns:a16="http://schemas.microsoft.com/office/drawing/2014/main" id="{1E4CD900-A607-4A8E-9E5E-174873212438}"/>
              </a:ext>
            </a:extLst>
          </p:cNvPr>
          <p:cNvSpPr>
            <a:spLocks noGrp="1"/>
          </p:cNvSpPr>
          <p:nvPr>
            <p:ph type="title"/>
          </p:nvPr>
        </p:nvSpPr>
        <p:spPr>
          <a:xfrm>
            <a:off x="345936" y="900000"/>
            <a:ext cx="5385163" cy="422173"/>
          </a:xfrm>
        </p:spPr>
        <p:txBody>
          <a:bodyPr anchor="t" anchorCtr="0"/>
          <a:lstStyle/>
          <a:p>
            <a:r>
              <a:rPr lang="en-US" b="1" dirty="0">
                <a:solidFill>
                  <a:schemeClr val="accent2"/>
                </a:solidFill>
              </a:rPr>
              <a:t>Strands</a:t>
            </a:r>
          </a:p>
        </p:txBody>
      </p:sp>
      <p:pic>
        <p:nvPicPr>
          <p:cNvPr id="7" name="Picture 6" descr="A picture containing cable, game&#10;&#10;Description automatically generated">
            <a:extLst>
              <a:ext uri="{FF2B5EF4-FFF2-40B4-BE49-F238E27FC236}">
                <a16:creationId xmlns:a16="http://schemas.microsoft.com/office/drawing/2014/main" id="{3962A1CC-117A-D64B-8E7C-7A7D1E60470B}"/>
              </a:ext>
            </a:extLst>
          </p:cNvPr>
          <p:cNvPicPr>
            <a:picLocks noChangeAspect="1"/>
          </p:cNvPicPr>
          <p:nvPr/>
        </p:nvPicPr>
        <p:blipFill rotWithShape="1">
          <a:blip r:embed="rId3"/>
          <a:srcRect l="27582" r="25197" b="1"/>
          <a:stretch/>
        </p:blipFill>
        <p:spPr>
          <a:xfrm>
            <a:off x="6516264" y="1465481"/>
            <a:ext cx="1970415" cy="2785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15">
            <a:extLst>
              <a:ext uri="{FF2B5EF4-FFF2-40B4-BE49-F238E27FC236}">
                <a16:creationId xmlns:a16="http://schemas.microsoft.com/office/drawing/2014/main" id="{C801DE52-1ED5-09F9-0155-293C302F40EB}"/>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chemeClr val="accent2"/>
                </a:solidFill>
              </a:rPr>
              <a:t>Module 1: Extension activity</a:t>
            </a:r>
          </a:p>
          <a:p>
            <a:endParaRPr lang="en-GB" dirty="0"/>
          </a:p>
        </p:txBody>
      </p:sp>
      <p:sp>
        <p:nvSpPr>
          <p:cNvPr id="3" name="TextBox 2">
            <a:extLst>
              <a:ext uri="{FF2B5EF4-FFF2-40B4-BE49-F238E27FC236}">
                <a16:creationId xmlns:a16="http://schemas.microsoft.com/office/drawing/2014/main" id="{01D95B92-F78C-B513-F053-4D086B7C1708}"/>
              </a:ext>
            </a:extLst>
          </p:cNvPr>
          <p:cNvSpPr txBox="1"/>
          <p:nvPr/>
        </p:nvSpPr>
        <p:spPr>
          <a:xfrm>
            <a:off x="449157" y="1800633"/>
            <a:ext cx="4737253" cy="646331"/>
          </a:xfrm>
          <a:prstGeom prst="rect">
            <a:avLst/>
          </a:prstGeom>
          <a:noFill/>
        </p:spPr>
        <p:txBody>
          <a:bodyPr wrap="square" rtlCol="0">
            <a:spAutoFit/>
          </a:bodyPr>
          <a:lstStyle/>
          <a:p>
            <a:r>
              <a:rPr lang="en-GB" dirty="0">
                <a:solidFill>
                  <a:schemeClr val="bg1"/>
                </a:solidFill>
              </a:rPr>
              <a:t>Secular humanism is one of many philosophies that help us to be good citizens.</a:t>
            </a:r>
          </a:p>
        </p:txBody>
      </p:sp>
      <p:sp>
        <p:nvSpPr>
          <p:cNvPr id="5" name="TextBox 4">
            <a:extLst>
              <a:ext uri="{FF2B5EF4-FFF2-40B4-BE49-F238E27FC236}">
                <a16:creationId xmlns:a16="http://schemas.microsoft.com/office/drawing/2014/main" id="{F4AF7AA0-861E-C6E8-E5CE-7739B4AC904B}"/>
              </a:ext>
            </a:extLst>
          </p:cNvPr>
          <p:cNvSpPr txBox="1"/>
          <p:nvPr/>
        </p:nvSpPr>
        <p:spPr>
          <a:xfrm>
            <a:off x="449157" y="2488793"/>
            <a:ext cx="5248488" cy="369332"/>
          </a:xfrm>
          <a:prstGeom prst="rect">
            <a:avLst/>
          </a:prstGeom>
          <a:noFill/>
        </p:spPr>
        <p:txBody>
          <a:bodyPr wrap="none" rtlCol="0">
            <a:spAutoFit/>
          </a:bodyPr>
          <a:lstStyle/>
          <a:p>
            <a:r>
              <a:rPr lang="en-GB" dirty="0">
                <a:solidFill>
                  <a:schemeClr val="bg1"/>
                </a:solidFill>
              </a:rPr>
              <a:t>Others include humanism, rationalism and </a:t>
            </a:r>
            <a:r>
              <a:rPr lang="en-GB" dirty="0" err="1">
                <a:solidFill>
                  <a:schemeClr val="bg1"/>
                </a:solidFill>
              </a:rPr>
              <a:t>skepticism</a:t>
            </a:r>
            <a:r>
              <a:rPr lang="en-GB" dirty="0">
                <a:solidFill>
                  <a:schemeClr val="bg1"/>
                </a:solidFill>
              </a:rPr>
              <a:t>.</a:t>
            </a:r>
          </a:p>
        </p:txBody>
      </p:sp>
      <p:sp>
        <p:nvSpPr>
          <p:cNvPr id="6" name="TextBox 5">
            <a:extLst>
              <a:ext uri="{FF2B5EF4-FFF2-40B4-BE49-F238E27FC236}">
                <a16:creationId xmlns:a16="http://schemas.microsoft.com/office/drawing/2014/main" id="{29549F3E-8A11-F9C7-9FFB-4171E2283221}"/>
              </a:ext>
            </a:extLst>
          </p:cNvPr>
          <p:cNvSpPr txBox="1"/>
          <p:nvPr/>
        </p:nvSpPr>
        <p:spPr>
          <a:xfrm>
            <a:off x="449157" y="2899954"/>
            <a:ext cx="5012654" cy="369332"/>
          </a:xfrm>
          <a:prstGeom prst="rect">
            <a:avLst/>
          </a:prstGeom>
          <a:noFill/>
        </p:spPr>
        <p:txBody>
          <a:bodyPr wrap="none" rtlCol="0">
            <a:spAutoFit/>
          </a:bodyPr>
          <a:lstStyle/>
          <a:p>
            <a:r>
              <a:rPr lang="en-GB" dirty="0">
                <a:solidFill>
                  <a:schemeClr val="bg1"/>
                </a:solidFill>
              </a:rPr>
              <a:t>In handout 1.2 you will explore these three strands.</a:t>
            </a:r>
          </a:p>
        </p:txBody>
      </p:sp>
      <p:sp>
        <p:nvSpPr>
          <p:cNvPr id="8" name="TextBox 7">
            <a:extLst>
              <a:ext uri="{FF2B5EF4-FFF2-40B4-BE49-F238E27FC236}">
                <a16:creationId xmlns:a16="http://schemas.microsoft.com/office/drawing/2014/main" id="{E68ED8CF-DF9C-2F85-2D5D-46117DDF717D}"/>
              </a:ext>
            </a:extLst>
          </p:cNvPr>
          <p:cNvSpPr txBox="1"/>
          <p:nvPr/>
        </p:nvSpPr>
        <p:spPr>
          <a:xfrm>
            <a:off x="449157" y="3311115"/>
            <a:ext cx="3637278" cy="369332"/>
          </a:xfrm>
          <a:prstGeom prst="rect">
            <a:avLst/>
          </a:prstGeom>
          <a:noFill/>
        </p:spPr>
        <p:txBody>
          <a:bodyPr wrap="none" rtlCol="0">
            <a:spAutoFit/>
          </a:bodyPr>
          <a:lstStyle/>
          <a:p>
            <a:r>
              <a:rPr lang="en-GB" dirty="0">
                <a:solidFill>
                  <a:schemeClr val="bg1"/>
                </a:solidFill>
              </a:rPr>
              <a:t>Read and work through handout 1.2.</a:t>
            </a:r>
          </a:p>
        </p:txBody>
      </p:sp>
    </p:spTree>
    <p:extLst>
      <p:ext uri="{BB962C8B-B14F-4D97-AF65-F5344CB8AC3E}">
        <p14:creationId xmlns:p14="http://schemas.microsoft.com/office/powerpoint/2010/main" val="7881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FDD326C-ABCD-B8C9-4B4D-BB0735C42C21}"/>
              </a:ext>
            </a:extLst>
          </p:cNvPr>
          <p:cNvSpPr/>
          <p:nvPr/>
        </p:nvSpPr>
        <p:spPr>
          <a:xfrm>
            <a:off x="495759" y="1564395"/>
            <a:ext cx="5343181" cy="30516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GB" sz="1200" dirty="0">
              <a:solidFill>
                <a:srgbClr val="EFEFF9"/>
              </a:solidFill>
              <a:latin typeface="Calibri" panose="020F0502020204030204" pitchFamily="34" charset="0"/>
              <a:ea typeface="Ayuthaya" pitchFamily="2" charset="-34"/>
              <a:cs typeface="Ayuthaya" pitchFamily="2" charset="-34"/>
            </a:endParaRPr>
          </a:p>
        </p:txBody>
      </p:sp>
      <p:sp>
        <p:nvSpPr>
          <p:cNvPr id="4" name="Text Placeholder 3">
            <a:extLst>
              <a:ext uri="{FF2B5EF4-FFF2-40B4-BE49-F238E27FC236}">
                <a16:creationId xmlns:a16="http://schemas.microsoft.com/office/drawing/2014/main" id="{D025220B-6016-1D4C-FE5A-6427146813E0}"/>
              </a:ext>
            </a:extLst>
          </p:cNvPr>
          <p:cNvSpPr>
            <a:spLocks noGrp="1"/>
          </p:cNvSpPr>
          <p:nvPr>
            <p:ph type="body" sz="quarter" idx="13"/>
          </p:nvPr>
        </p:nvSpPr>
        <p:spPr/>
        <p:txBody>
          <a:bodyPr/>
          <a:lstStyle/>
          <a:p>
            <a:r>
              <a:rPr lang="en-GB" dirty="0">
                <a:solidFill>
                  <a:schemeClr val="accent2"/>
                </a:solidFill>
              </a:rPr>
              <a:t>Module 1: Extension activity</a:t>
            </a:r>
          </a:p>
          <a:p>
            <a:endParaRPr lang="en-GB" dirty="0"/>
          </a:p>
        </p:txBody>
      </p:sp>
      <p:sp>
        <p:nvSpPr>
          <p:cNvPr id="2" name="Title 3">
            <a:extLst>
              <a:ext uri="{FF2B5EF4-FFF2-40B4-BE49-F238E27FC236}">
                <a16:creationId xmlns:a16="http://schemas.microsoft.com/office/drawing/2014/main" id="{89B94BF7-EBA1-009E-0E01-3234A0F61A2D}"/>
              </a:ext>
            </a:extLst>
          </p:cNvPr>
          <p:cNvSpPr txBox="1">
            <a:spLocks/>
          </p:cNvSpPr>
          <p:nvPr/>
        </p:nvSpPr>
        <p:spPr>
          <a:xfrm>
            <a:off x="345936" y="900000"/>
            <a:ext cx="5385163" cy="422173"/>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sz="2400" b="0" i="0" kern="1200">
                <a:solidFill>
                  <a:srgbClr val="292764"/>
                </a:solidFill>
                <a:latin typeface="Calibri" panose="020F0502020204030204" pitchFamily="34" charset="0"/>
                <a:ea typeface="+mj-ea"/>
                <a:cs typeface="+mj-cs"/>
              </a:defRPr>
            </a:lvl1pPr>
          </a:lstStyle>
          <a:p>
            <a:r>
              <a:rPr lang="en-US" b="1" dirty="0">
                <a:solidFill>
                  <a:schemeClr val="accent2"/>
                </a:solidFill>
              </a:rPr>
              <a:t>Is Australia a secular country?</a:t>
            </a:r>
          </a:p>
        </p:txBody>
      </p:sp>
      <p:sp>
        <p:nvSpPr>
          <p:cNvPr id="7" name="TextBox 6">
            <a:extLst>
              <a:ext uri="{FF2B5EF4-FFF2-40B4-BE49-F238E27FC236}">
                <a16:creationId xmlns:a16="http://schemas.microsoft.com/office/drawing/2014/main" id="{C56DF380-873E-DF70-75E1-D99C423A0D3D}"/>
              </a:ext>
            </a:extLst>
          </p:cNvPr>
          <p:cNvSpPr txBox="1"/>
          <p:nvPr/>
        </p:nvSpPr>
        <p:spPr>
          <a:xfrm>
            <a:off x="731457" y="1659070"/>
            <a:ext cx="4871783" cy="2862322"/>
          </a:xfrm>
          <a:prstGeom prst="rect">
            <a:avLst/>
          </a:prstGeom>
          <a:noFill/>
        </p:spPr>
        <p:txBody>
          <a:bodyPr wrap="square" rtlCol="0">
            <a:spAutoFit/>
          </a:bodyPr>
          <a:lstStyle/>
          <a:p>
            <a:r>
              <a:rPr lang="en-GB" dirty="0">
                <a:solidFill>
                  <a:schemeClr val="bg1"/>
                </a:solidFill>
              </a:rPr>
              <a:t>Australia is often described as a secular country. </a:t>
            </a:r>
          </a:p>
          <a:p>
            <a:r>
              <a:rPr lang="en-GB" dirty="0">
                <a:solidFill>
                  <a:schemeClr val="bg1"/>
                </a:solidFill>
              </a:rPr>
              <a:t>How can we test this claim?</a:t>
            </a:r>
          </a:p>
          <a:p>
            <a:r>
              <a:rPr lang="en-GB" dirty="0">
                <a:solidFill>
                  <a:schemeClr val="bg1"/>
                </a:solidFill>
              </a:rPr>
              <a:t>And how do we define secular?</a:t>
            </a:r>
          </a:p>
          <a:p>
            <a:endParaRPr lang="en-GB" dirty="0">
              <a:solidFill>
                <a:schemeClr val="bg1"/>
              </a:solidFill>
            </a:endParaRPr>
          </a:p>
          <a:p>
            <a:r>
              <a:rPr lang="en-GB" dirty="0">
                <a:solidFill>
                  <a:schemeClr val="bg1"/>
                </a:solidFill>
              </a:rPr>
              <a:t>Handout 1.3 focuses on three kinds of secularism.</a:t>
            </a:r>
          </a:p>
          <a:p>
            <a:endParaRPr lang="en-GB" dirty="0">
              <a:solidFill>
                <a:schemeClr val="bg1"/>
              </a:solidFill>
            </a:endParaRPr>
          </a:p>
          <a:p>
            <a:r>
              <a:rPr lang="en-GB" dirty="0">
                <a:solidFill>
                  <a:schemeClr val="bg1"/>
                </a:solidFill>
              </a:rPr>
              <a:t>Read and work through handout 1.3.</a:t>
            </a:r>
          </a:p>
          <a:p>
            <a:endParaRPr lang="en-GB" dirty="0">
              <a:solidFill>
                <a:schemeClr val="bg1"/>
              </a:solidFill>
            </a:endParaRPr>
          </a:p>
          <a:p>
            <a:r>
              <a:rPr lang="en-GB" dirty="0">
                <a:solidFill>
                  <a:schemeClr val="bg1"/>
                </a:solidFill>
              </a:rPr>
              <a:t>What do you now think of the claim that Australia is a secular country?</a:t>
            </a:r>
          </a:p>
        </p:txBody>
      </p:sp>
      <p:pic>
        <p:nvPicPr>
          <p:cNvPr id="6" name="Picture 5">
            <a:extLst>
              <a:ext uri="{FF2B5EF4-FFF2-40B4-BE49-F238E27FC236}">
                <a16:creationId xmlns:a16="http://schemas.microsoft.com/office/drawing/2014/main" id="{034EEC7C-7D59-2CDA-4CB6-FDE2D9832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225" y="859538"/>
            <a:ext cx="2453546" cy="1599063"/>
          </a:xfrm>
          <a:prstGeom prst="rect">
            <a:avLst/>
          </a:prstGeom>
        </p:spPr>
      </p:pic>
      <p:pic>
        <p:nvPicPr>
          <p:cNvPr id="10" name="Picture 9">
            <a:extLst>
              <a:ext uri="{FF2B5EF4-FFF2-40B4-BE49-F238E27FC236}">
                <a16:creationId xmlns:a16="http://schemas.microsoft.com/office/drawing/2014/main" id="{DCC45E8D-A0C3-C0CC-0221-6817F69F0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655" y="2611340"/>
            <a:ext cx="1938357" cy="2227547"/>
          </a:xfrm>
          <a:prstGeom prst="rect">
            <a:avLst/>
          </a:prstGeom>
        </p:spPr>
      </p:pic>
    </p:spTree>
    <p:extLst>
      <p:ext uri="{BB962C8B-B14F-4D97-AF65-F5344CB8AC3E}">
        <p14:creationId xmlns:p14="http://schemas.microsoft.com/office/powerpoint/2010/main" val="102892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178CE-0C28-D74A-B460-DE7690FF71C8}"/>
              </a:ext>
            </a:extLst>
          </p:cNvPr>
          <p:cNvSpPr>
            <a:spLocks noGrp="1"/>
          </p:cNvSpPr>
          <p:nvPr>
            <p:ph type="title"/>
          </p:nvPr>
        </p:nvSpPr>
        <p:spPr>
          <a:xfrm>
            <a:off x="345600" y="900000"/>
            <a:ext cx="6765925" cy="478403"/>
          </a:xfrm>
        </p:spPr>
        <p:txBody>
          <a:bodyPr tIns="72000" bIns="72000" anchor="t" anchorCtr="0">
            <a:noAutofit/>
          </a:bodyPr>
          <a:lstStyle/>
          <a:p>
            <a:r>
              <a:rPr lang="en-US" sz="2400" b="1" dirty="0"/>
              <a:t>Summary</a:t>
            </a:r>
          </a:p>
        </p:txBody>
      </p:sp>
      <p:sp>
        <p:nvSpPr>
          <p:cNvPr id="7" name="Text Placeholder 15">
            <a:extLst>
              <a:ext uri="{FF2B5EF4-FFF2-40B4-BE49-F238E27FC236}">
                <a16:creationId xmlns:a16="http://schemas.microsoft.com/office/drawing/2014/main" id="{08F4368A-F45A-40EB-8ACD-F9984314A72D}"/>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
        <p:nvSpPr>
          <p:cNvPr id="2" name="TextBox 1">
            <a:extLst>
              <a:ext uri="{FF2B5EF4-FFF2-40B4-BE49-F238E27FC236}">
                <a16:creationId xmlns:a16="http://schemas.microsoft.com/office/drawing/2014/main" id="{2BBCE7F6-D4CE-FCC0-EFA4-9A9FF4299962}"/>
              </a:ext>
            </a:extLst>
          </p:cNvPr>
          <p:cNvSpPr txBox="1"/>
          <p:nvPr/>
        </p:nvSpPr>
        <p:spPr>
          <a:xfrm>
            <a:off x="863613" y="1871289"/>
            <a:ext cx="5054974" cy="369332"/>
          </a:xfrm>
          <a:prstGeom prst="rect">
            <a:avLst/>
          </a:prstGeom>
          <a:noFill/>
        </p:spPr>
        <p:txBody>
          <a:bodyPr wrap="none" rtlCol="0">
            <a:spAutoFit/>
          </a:bodyPr>
          <a:lstStyle/>
          <a:p>
            <a:r>
              <a:rPr lang="en-AU" dirty="0">
                <a:solidFill>
                  <a:srgbClr val="002060"/>
                </a:solidFill>
              </a:rPr>
              <a:t>Secular humanism is a ‘worldview’ – a set of beliefs.</a:t>
            </a:r>
          </a:p>
        </p:txBody>
      </p:sp>
      <p:sp>
        <p:nvSpPr>
          <p:cNvPr id="5" name="TextBox 4">
            <a:extLst>
              <a:ext uri="{FF2B5EF4-FFF2-40B4-BE49-F238E27FC236}">
                <a16:creationId xmlns:a16="http://schemas.microsoft.com/office/drawing/2014/main" id="{4AFAB34C-DF95-25D2-F4E6-23801785E157}"/>
              </a:ext>
            </a:extLst>
          </p:cNvPr>
          <p:cNvSpPr txBox="1"/>
          <p:nvPr/>
        </p:nvSpPr>
        <p:spPr>
          <a:xfrm>
            <a:off x="863613" y="2413483"/>
            <a:ext cx="5068311" cy="369332"/>
          </a:xfrm>
          <a:prstGeom prst="rect">
            <a:avLst/>
          </a:prstGeom>
          <a:noFill/>
        </p:spPr>
        <p:txBody>
          <a:bodyPr wrap="none" rtlCol="0">
            <a:spAutoFit/>
          </a:bodyPr>
          <a:lstStyle/>
          <a:p>
            <a:r>
              <a:rPr lang="en-AU" dirty="0">
                <a:solidFill>
                  <a:srgbClr val="002060"/>
                </a:solidFill>
              </a:rPr>
              <a:t>Sets of beliefs are protected under international law.</a:t>
            </a:r>
          </a:p>
        </p:txBody>
      </p:sp>
      <p:sp>
        <p:nvSpPr>
          <p:cNvPr id="6" name="TextBox 5">
            <a:extLst>
              <a:ext uri="{FF2B5EF4-FFF2-40B4-BE49-F238E27FC236}">
                <a16:creationId xmlns:a16="http://schemas.microsoft.com/office/drawing/2014/main" id="{DCFDC22C-8EC5-D4CA-6ACF-4AAF00630834}"/>
              </a:ext>
            </a:extLst>
          </p:cNvPr>
          <p:cNvSpPr txBox="1"/>
          <p:nvPr/>
        </p:nvSpPr>
        <p:spPr>
          <a:xfrm>
            <a:off x="863613" y="2955677"/>
            <a:ext cx="5263300" cy="646331"/>
          </a:xfrm>
          <a:prstGeom prst="rect">
            <a:avLst/>
          </a:prstGeom>
          <a:noFill/>
        </p:spPr>
        <p:txBody>
          <a:bodyPr wrap="none" rtlCol="0">
            <a:spAutoFit/>
          </a:bodyPr>
          <a:lstStyle/>
          <a:p>
            <a:r>
              <a:rPr lang="en-AU" dirty="0">
                <a:solidFill>
                  <a:srgbClr val="002060"/>
                </a:solidFill>
              </a:rPr>
              <a:t>Rationalists, Humanists, </a:t>
            </a:r>
            <a:r>
              <a:rPr lang="en-AU" dirty="0" err="1">
                <a:solidFill>
                  <a:srgbClr val="002060"/>
                </a:solidFill>
              </a:rPr>
              <a:t>Skeptics</a:t>
            </a:r>
            <a:r>
              <a:rPr lang="en-AU" dirty="0">
                <a:solidFill>
                  <a:srgbClr val="002060"/>
                </a:solidFill>
              </a:rPr>
              <a:t> and Freethinkers are </a:t>
            </a:r>
          </a:p>
          <a:p>
            <a:r>
              <a:rPr lang="en-AU" dirty="0">
                <a:solidFill>
                  <a:srgbClr val="002060"/>
                </a:solidFill>
              </a:rPr>
              <a:t>all secular humanists.</a:t>
            </a:r>
          </a:p>
        </p:txBody>
      </p:sp>
      <p:sp>
        <p:nvSpPr>
          <p:cNvPr id="8" name="TextBox 7">
            <a:extLst>
              <a:ext uri="{FF2B5EF4-FFF2-40B4-BE49-F238E27FC236}">
                <a16:creationId xmlns:a16="http://schemas.microsoft.com/office/drawing/2014/main" id="{ED360282-DFE5-240B-1077-2D117927A3A1}"/>
              </a:ext>
            </a:extLst>
          </p:cNvPr>
          <p:cNvSpPr txBox="1"/>
          <p:nvPr/>
        </p:nvSpPr>
        <p:spPr>
          <a:xfrm>
            <a:off x="848300" y="3774870"/>
            <a:ext cx="5443029" cy="646331"/>
          </a:xfrm>
          <a:prstGeom prst="rect">
            <a:avLst/>
          </a:prstGeom>
          <a:noFill/>
        </p:spPr>
        <p:txBody>
          <a:bodyPr wrap="none" rtlCol="0">
            <a:spAutoFit/>
          </a:bodyPr>
          <a:lstStyle/>
          <a:p>
            <a:r>
              <a:rPr lang="en-AU" dirty="0">
                <a:solidFill>
                  <a:srgbClr val="002060"/>
                </a:solidFill>
              </a:rPr>
              <a:t>Secular humanists believe we have only one life and we </a:t>
            </a:r>
          </a:p>
          <a:p>
            <a:r>
              <a:rPr lang="en-AU" dirty="0">
                <a:solidFill>
                  <a:srgbClr val="002060"/>
                </a:solidFill>
              </a:rPr>
              <a:t>should make the most of it while we can.</a:t>
            </a:r>
          </a:p>
        </p:txBody>
      </p:sp>
    </p:spTree>
    <p:extLst>
      <p:ext uri="{BB962C8B-B14F-4D97-AF65-F5344CB8AC3E}">
        <p14:creationId xmlns:p14="http://schemas.microsoft.com/office/powerpoint/2010/main" val="3568091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178CE-0C28-D74A-B460-DE7690FF71C8}"/>
              </a:ext>
            </a:extLst>
          </p:cNvPr>
          <p:cNvSpPr>
            <a:spLocks noGrp="1"/>
          </p:cNvSpPr>
          <p:nvPr>
            <p:ph type="title"/>
          </p:nvPr>
        </p:nvSpPr>
        <p:spPr>
          <a:xfrm>
            <a:off x="345600" y="900000"/>
            <a:ext cx="6765925" cy="478403"/>
          </a:xfrm>
        </p:spPr>
        <p:txBody>
          <a:bodyPr tIns="72000" bIns="72000" anchor="t" anchorCtr="0">
            <a:noAutofit/>
          </a:bodyPr>
          <a:lstStyle/>
          <a:p>
            <a:r>
              <a:rPr lang="en-US" sz="2400" b="1" dirty="0"/>
              <a:t>Looking forward to Module 2</a:t>
            </a:r>
          </a:p>
        </p:txBody>
      </p:sp>
      <p:sp>
        <p:nvSpPr>
          <p:cNvPr id="4" name="TextBox 3">
            <a:extLst>
              <a:ext uri="{FF2B5EF4-FFF2-40B4-BE49-F238E27FC236}">
                <a16:creationId xmlns:a16="http://schemas.microsoft.com/office/drawing/2014/main" id="{E0771B02-B590-4C42-ADAA-01A9BD8B1877}"/>
              </a:ext>
            </a:extLst>
          </p:cNvPr>
          <p:cNvSpPr txBox="1"/>
          <p:nvPr/>
        </p:nvSpPr>
        <p:spPr>
          <a:xfrm>
            <a:off x="346075" y="1713057"/>
            <a:ext cx="6625311" cy="1831271"/>
          </a:xfrm>
          <a:prstGeom prst="rect">
            <a:avLst/>
          </a:prstGeom>
          <a:noFill/>
        </p:spPr>
        <p:txBody>
          <a:bodyPr wrap="square" rtlCol="0">
            <a:spAutoFit/>
          </a:bodyPr>
          <a:lstStyle/>
          <a:p>
            <a:pPr>
              <a:spcAft>
                <a:spcPts val="600"/>
              </a:spcAft>
            </a:pPr>
            <a:r>
              <a:rPr lang="en-AU" dirty="0">
                <a:solidFill>
                  <a:srgbClr val="2A2764"/>
                </a:solidFill>
                <a:latin typeface="Calibri" panose="020F0502020204030204" pitchFamily="34" charset="0"/>
              </a:rPr>
              <a:t>The 17th to 18th century Enlightenment, sometimes known as ‘The Age of Reason’, was a major seed bed for progressive ideas.</a:t>
            </a:r>
          </a:p>
          <a:p>
            <a:pPr>
              <a:spcAft>
                <a:spcPts val="600"/>
              </a:spcAft>
            </a:pPr>
            <a:r>
              <a:rPr lang="en-AU" dirty="0">
                <a:solidFill>
                  <a:srgbClr val="2A2764"/>
                </a:solidFill>
                <a:latin typeface="Calibri" panose="020F0502020204030204" pitchFamily="34" charset="0"/>
              </a:rPr>
              <a:t>During this period, scientific knowledge flourished, thinkers began to draw on reason rather than religion or myth to uncover the ‘rules’ of the natural world and human behaviour, and superstition was replaced with reason and science to throw light on religious beliefs.</a:t>
            </a:r>
            <a:endParaRPr lang="en-US" dirty="0">
              <a:solidFill>
                <a:srgbClr val="2A2764"/>
              </a:solidFill>
              <a:latin typeface="Calibri" panose="020F0502020204030204" pitchFamily="34" charset="0"/>
            </a:endParaRPr>
          </a:p>
        </p:txBody>
      </p:sp>
      <p:sp>
        <p:nvSpPr>
          <p:cNvPr id="7" name="Text Placeholder 15">
            <a:extLst>
              <a:ext uri="{FF2B5EF4-FFF2-40B4-BE49-F238E27FC236}">
                <a16:creationId xmlns:a16="http://schemas.microsoft.com/office/drawing/2014/main" id="{08B12FDA-DD07-BCC3-4CCE-DDAC7CA8A764}"/>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302557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3F48DFE-CD71-4F14-7CFD-50E9349380CB}"/>
              </a:ext>
            </a:extLst>
          </p:cNvPr>
          <p:cNvSpPr/>
          <p:nvPr/>
        </p:nvSpPr>
        <p:spPr>
          <a:xfrm>
            <a:off x="464539" y="1750947"/>
            <a:ext cx="5427585" cy="285558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GB" sz="1200" dirty="0">
              <a:solidFill>
                <a:srgbClr val="EFEFF9"/>
              </a:solidFill>
              <a:latin typeface="Calibri" panose="020F0502020204030204" pitchFamily="34" charset="0"/>
              <a:ea typeface="Ayuthaya" pitchFamily="2" charset="-34"/>
              <a:cs typeface="Ayuthaya" pitchFamily="2" charset="-34"/>
            </a:endParaRPr>
          </a:p>
        </p:txBody>
      </p:sp>
      <p:sp>
        <p:nvSpPr>
          <p:cNvPr id="2" name="Title 1">
            <a:extLst>
              <a:ext uri="{FF2B5EF4-FFF2-40B4-BE49-F238E27FC236}">
                <a16:creationId xmlns:a16="http://schemas.microsoft.com/office/drawing/2014/main" id="{0DEF1545-AB32-E94B-862A-DC2BC3215470}"/>
              </a:ext>
            </a:extLst>
          </p:cNvPr>
          <p:cNvSpPr>
            <a:spLocks noGrp="1"/>
          </p:cNvSpPr>
          <p:nvPr>
            <p:ph type="title"/>
          </p:nvPr>
        </p:nvSpPr>
        <p:spPr>
          <a:xfrm>
            <a:off x="345936" y="900000"/>
            <a:ext cx="4453243" cy="459243"/>
          </a:xfrm>
        </p:spPr>
        <p:txBody>
          <a:bodyPr anchor="t" anchorCtr="0"/>
          <a:lstStyle/>
          <a:p>
            <a:r>
              <a:rPr lang="en-US" b="1" dirty="0">
                <a:solidFill>
                  <a:schemeClr val="accent6">
                    <a:lumMod val="75000"/>
                  </a:schemeClr>
                </a:solidFill>
              </a:rPr>
              <a:t>What is secular humanism?</a:t>
            </a:r>
          </a:p>
        </p:txBody>
      </p:sp>
      <p:pic>
        <p:nvPicPr>
          <p:cNvPr id="7" name="Content Placeholder 6">
            <a:extLst>
              <a:ext uri="{FF2B5EF4-FFF2-40B4-BE49-F238E27FC236}">
                <a16:creationId xmlns:a16="http://schemas.microsoft.com/office/drawing/2014/main" id="{88F35551-F7C1-0343-BE5E-9230D33AED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2700" y="1875813"/>
            <a:ext cx="2150808" cy="1836871"/>
          </a:xfrm>
        </p:spPr>
      </p:pic>
      <p:sp>
        <p:nvSpPr>
          <p:cNvPr id="4" name="Text Placeholder 3">
            <a:extLst>
              <a:ext uri="{FF2B5EF4-FFF2-40B4-BE49-F238E27FC236}">
                <a16:creationId xmlns:a16="http://schemas.microsoft.com/office/drawing/2014/main" id="{8B3C266C-D621-414C-A6A6-FEA117440F63}"/>
              </a:ext>
            </a:extLst>
          </p:cNvPr>
          <p:cNvSpPr>
            <a:spLocks noGrp="1"/>
          </p:cNvSpPr>
          <p:nvPr>
            <p:ph type="body" sz="half" idx="2"/>
          </p:nvPr>
        </p:nvSpPr>
        <p:spPr>
          <a:xfrm>
            <a:off x="662842" y="1993800"/>
            <a:ext cx="5030978" cy="2369880"/>
          </a:xfrm>
        </p:spPr>
        <p:txBody>
          <a:bodyPr wrap="square">
            <a:spAutoFit/>
          </a:bodyPr>
          <a:lstStyle/>
          <a:p>
            <a:pPr>
              <a:lnSpc>
                <a:spcPct val="110000"/>
              </a:lnSpc>
              <a:spcBef>
                <a:spcPts val="0"/>
              </a:spcBef>
              <a:spcAft>
                <a:spcPts val="600"/>
              </a:spcAft>
            </a:pPr>
            <a:r>
              <a:rPr lang="en-US" sz="2000" dirty="0">
                <a:solidFill>
                  <a:schemeClr val="bg1"/>
                </a:solidFill>
              </a:rPr>
              <a:t>You know the definitions of </a:t>
            </a:r>
            <a:r>
              <a:rPr lang="en-US" sz="2000" b="1" dirty="0">
                <a:solidFill>
                  <a:schemeClr val="bg1"/>
                </a:solidFill>
              </a:rPr>
              <a:t>secular</a:t>
            </a:r>
            <a:r>
              <a:rPr lang="en-US" sz="2000" dirty="0">
                <a:solidFill>
                  <a:schemeClr val="bg1"/>
                </a:solidFill>
              </a:rPr>
              <a:t> and </a:t>
            </a:r>
            <a:r>
              <a:rPr lang="en-US" sz="2000" b="1" dirty="0">
                <a:solidFill>
                  <a:schemeClr val="bg1"/>
                </a:solidFill>
              </a:rPr>
              <a:t>humanism</a:t>
            </a:r>
            <a:r>
              <a:rPr lang="en-US" sz="2000" dirty="0">
                <a:solidFill>
                  <a:schemeClr val="bg1"/>
                </a:solidFill>
              </a:rPr>
              <a:t>. </a:t>
            </a:r>
          </a:p>
          <a:p>
            <a:pPr>
              <a:lnSpc>
                <a:spcPct val="110000"/>
              </a:lnSpc>
              <a:spcBef>
                <a:spcPts val="0"/>
              </a:spcBef>
              <a:spcAft>
                <a:spcPts val="600"/>
              </a:spcAft>
            </a:pPr>
            <a:r>
              <a:rPr lang="en-US" sz="2000" dirty="0">
                <a:solidFill>
                  <a:schemeClr val="bg1"/>
                </a:solidFill>
              </a:rPr>
              <a:t>So what might </a:t>
            </a:r>
            <a:r>
              <a:rPr lang="en-US" sz="2000" b="1" dirty="0">
                <a:solidFill>
                  <a:schemeClr val="bg1"/>
                </a:solidFill>
              </a:rPr>
              <a:t>secular humanism</a:t>
            </a:r>
            <a:r>
              <a:rPr lang="en-US" sz="2000" dirty="0">
                <a:solidFill>
                  <a:schemeClr val="bg1"/>
                </a:solidFill>
              </a:rPr>
              <a:t> mean?</a:t>
            </a:r>
          </a:p>
          <a:p>
            <a:pPr>
              <a:lnSpc>
                <a:spcPct val="110000"/>
              </a:lnSpc>
              <a:spcBef>
                <a:spcPts val="0"/>
              </a:spcBef>
              <a:spcAft>
                <a:spcPts val="600"/>
              </a:spcAft>
            </a:pPr>
            <a:r>
              <a:rPr lang="en-US" sz="2000" b="1" dirty="0">
                <a:solidFill>
                  <a:schemeClr val="bg1"/>
                </a:solidFill>
              </a:rPr>
              <a:t>Think</a:t>
            </a:r>
            <a:r>
              <a:rPr lang="en-US" sz="2000" dirty="0">
                <a:solidFill>
                  <a:schemeClr val="bg1"/>
                </a:solidFill>
              </a:rPr>
              <a:t> of some possible answers on your own.</a:t>
            </a:r>
          </a:p>
          <a:p>
            <a:pPr>
              <a:lnSpc>
                <a:spcPct val="100000"/>
              </a:lnSpc>
              <a:spcBef>
                <a:spcPts val="0"/>
              </a:spcBef>
              <a:spcAft>
                <a:spcPts val="600"/>
              </a:spcAft>
            </a:pPr>
            <a:r>
              <a:rPr lang="en-US" sz="2000" b="1" dirty="0">
                <a:solidFill>
                  <a:schemeClr val="bg1"/>
                </a:solidFill>
              </a:rPr>
              <a:t>Pair</a:t>
            </a:r>
            <a:r>
              <a:rPr lang="en-US" sz="2000" dirty="0">
                <a:solidFill>
                  <a:schemeClr val="bg1"/>
                </a:solidFill>
              </a:rPr>
              <a:t> with another and combine your answers.</a:t>
            </a:r>
          </a:p>
          <a:p>
            <a:pPr>
              <a:lnSpc>
                <a:spcPct val="100000"/>
              </a:lnSpc>
              <a:spcBef>
                <a:spcPts val="0"/>
              </a:spcBef>
              <a:spcAft>
                <a:spcPts val="600"/>
              </a:spcAft>
            </a:pPr>
            <a:r>
              <a:rPr lang="en-US" sz="2000" b="1" dirty="0">
                <a:solidFill>
                  <a:schemeClr val="bg1"/>
                </a:solidFill>
              </a:rPr>
              <a:t>Share</a:t>
            </a:r>
            <a:r>
              <a:rPr lang="en-US" sz="2000" dirty="0">
                <a:solidFill>
                  <a:schemeClr val="bg1"/>
                </a:solidFill>
              </a:rPr>
              <a:t> your answers with the rest of the group.</a:t>
            </a:r>
          </a:p>
        </p:txBody>
      </p:sp>
      <p:sp>
        <p:nvSpPr>
          <p:cNvPr id="8" name="Text Placeholder 15">
            <a:extLst>
              <a:ext uri="{FF2B5EF4-FFF2-40B4-BE49-F238E27FC236}">
                <a16:creationId xmlns:a16="http://schemas.microsoft.com/office/drawing/2014/main" id="{48ECFD29-7BF0-41FC-33E5-18F72C02B91B}"/>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chemeClr val="accent6">
                    <a:lumMod val="75000"/>
                  </a:schemeClr>
                </a:solidFill>
              </a:rPr>
              <a:t>Module 1: What is secular humanism?</a:t>
            </a:r>
          </a:p>
          <a:p>
            <a:endParaRPr lang="en-GB" dirty="0">
              <a:solidFill>
                <a:schemeClr val="accent6">
                  <a:lumMod val="75000"/>
                </a:schemeClr>
              </a:solidFill>
            </a:endParaRPr>
          </a:p>
        </p:txBody>
      </p:sp>
    </p:spTree>
    <p:extLst>
      <p:ext uri="{BB962C8B-B14F-4D97-AF65-F5344CB8AC3E}">
        <p14:creationId xmlns:p14="http://schemas.microsoft.com/office/powerpoint/2010/main" val="2739355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0FA5850-7D5D-0047-A322-4A7D1690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224" y="1841500"/>
            <a:ext cx="4025900" cy="1460500"/>
          </a:xfrm>
          <a:prstGeom prst="rect">
            <a:avLst/>
          </a:prstGeom>
        </p:spPr>
      </p:pic>
      <p:sp>
        <p:nvSpPr>
          <p:cNvPr id="7" name="Text Placeholder 2">
            <a:extLst>
              <a:ext uri="{FF2B5EF4-FFF2-40B4-BE49-F238E27FC236}">
                <a16:creationId xmlns:a16="http://schemas.microsoft.com/office/drawing/2014/main" id="{98A59E1A-3040-9D4D-BAC8-E38F419426F0}"/>
              </a:ext>
            </a:extLst>
          </p:cNvPr>
          <p:cNvSpPr txBox="1">
            <a:spLocks/>
          </p:cNvSpPr>
          <p:nvPr/>
        </p:nvSpPr>
        <p:spPr>
          <a:xfrm>
            <a:off x="555171" y="4510707"/>
            <a:ext cx="7048005" cy="3952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EFEFF9"/>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EFEFF9"/>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EFEFF9"/>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dirty="0">
                <a:latin typeface="Calibri" panose="020F0502020204030204" pitchFamily="34" charset="0"/>
              </a:rPr>
              <a:t>Developed for Australian Schools by the Rationalist Society of Australia and Humanists Victoria.</a:t>
            </a:r>
          </a:p>
        </p:txBody>
      </p:sp>
    </p:spTree>
    <p:extLst>
      <p:ext uri="{BB962C8B-B14F-4D97-AF65-F5344CB8AC3E}">
        <p14:creationId xmlns:p14="http://schemas.microsoft.com/office/powerpoint/2010/main" val="334380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3C1916-66F6-5B40-8D5A-B387B1FD56E1}"/>
              </a:ext>
            </a:extLst>
          </p:cNvPr>
          <p:cNvSpPr>
            <a:spLocks noGrp="1"/>
          </p:cNvSpPr>
          <p:nvPr>
            <p:ph type="body" sz="half" idx="14"/>
          </p:nvPr>
        </p:nvSpPr>
        <p:spPr>
          <a:xfrm>
            <a:off x="345935" y="1316737"/>
            <a:ext cx="8452128" cy="3463639"/>
          </a:xfrm>
        </p:spPr>
        <p:txBody>
          <a:bodyPr>
            <a:normAutofit fontScale="77500" lnSpcReduction="20000"/>
          </a:bodyPr>
          <a:lstStyle/>
          <a:p>
            <a:r>
              <a:rPr lang="en-AU" sz="2100" b="1" dirty="0"/>
              <a:t>Secular humanism </a:t>
            </a:r>
            <a:r>
              <a:rPr lang="en-AU" sz="2100" dirty="0"/>
              <a:t>is</a:t>
            </a:r>
            <a:r>
              <a:rPr lang="en-AU" sz="2100" b="1" dirty="0"/>
              <a:t> </a:t>
            </a:r>
            <a:r>
              <a:rPr lang="en-AU" sz="2100" dirty="0"/>
              <a:t>a philosophy, based on reason and science, that places human responsibility at the centre of ethical decision-making. </a:t>
            </a:r>
          </a:p>
          <a:p>
            <a:r>
              <a:rPr lang="en-AU" sz="2100" dirty="0"/>
              <a:t>It's a way of life for many who seek to live ethical, meaningful and deeply satisfying lives without superstition, religious dogma or guilt. </a:t>
            </a:r>
          </a:p>
          <a:p>
            <a:r>
              <a:rPr lang="en-AU" sz="2100" dirty="0"/>
              <a:t>This philosophy rejects the supernatural and instead uses the scientific method to understand ethics and to discover knowledge about ourselves and our world. </a:t>
            </a:r>
          </a:p>
          <a:p>
            <a:r>
              <a:rPr lang="en-AU" sz="2100" b="1" dirty="0"/>
              <a:t>The secular humanist philosophy can be summed up as: “A good life is the responsibility of human beings; we are responsible for what we do and for the consequences of what we do.”</a:t>
            </a:r>
          </a:p>
          <a:p>
            <a:endParaRPr lang="en-US" dirty="0"/>
          </a:p>
        </p:txBody>
      </p:sp>
      <p:sp>
        <p:nvSpPr>
          <p:cNvPr id="4" name="Title 3">
            <a:extLst>
              <a:ext uri="{FF2B5EF4-FFF2-40B4-BE49-F238E27FC236}">
                <a16:creationId xmlns:a16="http://schemas.microsoft.com/office/drawing/2014/main" id="{BFEC6F00-E168-8847-8A4B-DA2BE98F499F}"/>
              </a:ext>
            </a:extLst>
          </p:cNvPr>
          <p:cNvSpPr>
            <a:spLocks noGrp="1"/>
          </p:cNvSpPr>
          <p:nvPr>
            <p:ph type="title"/>
          </p:nvPr>
        </p:nvSpPr>
        <p:spPr>
          <a:xfrm>
            <a:off x="345936" y="900000"/>
            <a:ext cx="6179360" cy="416737"/>
          </a:xfrm>
        </p:spPr>
        <p:txBody>
          <a:bodyPr anchor="t" anchorCtr="0">
            <a:normAutofit fontScale="90000"/>
          </a:bodyPr>
          <a:lstStyle/>
          <a:p>
            <a:r>
              <a:rPr lang="en-US" b="1" dirty="0"/>
              <a:t>Definition</a:t>
            </a:r>
          </a:p>
        </p:txBody>
      </p:sp>
      <p:sp>
        <p:nvSpPr>
          <p:cNvPr id="7" name="Text Placeholder 15">
            <a:extLst>
              <a:ext uri="{FF2B5EF4-FFF2-40B4-BE49-F238E27FC236}">
                <a16:creationId xmlns:a16="http://schemas.microsoft.com/office/drawing/2014/main" id="{BF3518F6-F263-137B-D0C3-CA1980BA74FA}"/>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254165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81611-83F3-2B49-B7CF-D058D1BC1E49}"/>
              </a:ext>
            </a:extLst>
          </p:cNvPr>
          <p:cNvSpPr>
            <a:spLocks noGrp="1"/>
          </p:cNvSpPr>
          <p:nvPr>
            <p:ph type="title"/>
          </p:nvPr>
        </p:nvSpPr>
        <p:spPr>
          <a:xfrm>
            <a:off x="345936" y="900000"/>
            <a:ext cx="4453243" cy="422173"/>
          </a:xfrm>
        </p:spPr>
        <p:txBody>
          <a:bodyPr anchor="t" anchorCtr="0">
            <a:normAutofit/>
          </a:bodyPr>
          <a:lstStyle/>
          <a:p>
            <a:r>
              <a:rPr lang="en-US" sz="2200" b="1" dirty="0"/>
              <a:t>Secular humanism is a worldview</a:t>
            </a:r>
          </a:p>
        </p:txBody>
      </p:sp>
      <p:pic>
        <p:nvPicPr>
          <p:cNvPr id="7" name="Picture Placeholder 6" descr="A picture containing text, vector graphics&#10;&#10;Description automatically generated">
            <a:extLst>
              <a:ext uri="{FF2B5EF4-FFF2-40B4-BE49-F238E27FC236}">
                <a16:creationId xmlns:a16="http://schemas.microsoft.com/office/drawing/2014/main" id="{EA490B6C-2A95-FC47-A792-2444173D0F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6573804" y="636174"/>
            <a:ext cx="1606369" cy="3916776"/>
          </a:xfrm>
          <a:noFill/>
        </p:spPr>
      </p:pic>
      <p:sp>
        <p:nvSpPr>
          <p:cNvPr id="3" name="Text Placeholder 2">
            <a:extLst>
              <a:ext uri="{FF2B5EF4-FFF2-40B4-BE49-F238E27FC236}">
                <a16:creationId xmlns:a16="http://schemas.microsoft.com/office/drawing/2014/main" id="{8A27E84B-A551-D649-8483-254FF04FD15B}"/>
              </a:ext>
            </a:extLst>
          </p:cNvPr>
          <p:cNvSpPr>
            <a:spLocks noGrp="1"/>
          </p:cNvSpPr>
          <p:nvPr>
            <p:ph type="body" sz="half" idx="2"/>
          </p:nvPr>
        </p:nvSpPr>
        <p:spPr>
          <a:xfrm>
            <a:off x="345936" y="1640114"/>
            <a:ext cx="5535485" cy="3046202"/>
          </a:xfrm>
        </p:spPr>
        <p:txBody>
          <a:bodyPr>
            <a:normAutofit/>
          </a:bodyPr>
          <a:lstStyle/>
          <a:p>
            <a:pPr>
              <a:lnSpc>
                <a:spcPct val="100000"/>
              </a:lnSpc>
              <a:spcBef>
                <a:spcPts val="0"/>
              </a:spcBef>
              <a:spcAft>
                <a:spcPts val="600"/>
              </a:spcAft>
            </a:pPr>
            <a:r>
              <a:rPr lang="en-US" sz="1800" dirty="0"/>
              <a:t>When people make statements about religion or belief, secular humanists can respond with their own perspective -- the </a:t>
            </a:r>
            <a:r>
              <a:rPr lang="en-US" sz="1800" b="1" dirty="0"/>
              <a:t>secular humanist worldview</a:t>
            </a:r>
            <a:r>
              <a:rPr lang="en-US" sz="1800" dirty="0"/>
              <a:t>.</a:t>
            </a:r>
          </a:p>
          <a:p>
            <a:pPr>
              <a:lnSpc>
                <a:spcPct val="100000"/>
              </a:lnSpc>
              <a:spcBef>
                <a:spcPts val="0"/>
              </a:spcBef>
              <a:spcAft>
                <a:spcPts val="600"/>
              </a:spcAft>
            </a:pPr>
            <a:r>
              <a:rPr lang="en-US" sz="1800" dirty="0"/>
              <a:t>Secular humanism is about how to balance freedom of religion or belief with other human rights, including freedom </a:t>
            </a:r>
            <a:r>
              <a:rPr lang="en-US" sz="1800" i="1" dirty="0"/>
              <a:t>from</a:t>
            </a:r>
            <a:r>
              <a:rPr lang="en-US" sz="1800" dirty="0"/>
              <a:t> religion.</a:t>
            </a:r>
          </a:p>
          <a:p>
            <a:pPr>
              <a:lnSpc>
                <a:spcPct val="100000"/>
              </a:lnSpc>
              <a:spcBef>
                <a:spcPts val="0"/>
              </a:spcBef>
              <a:spcAft>
                <a:spcPts val="600"/>
              </a:spcAft>
            </a:pPr>
            <a:r>
              <a:rPr lang="en-US" sz="1800" dirty="0"/>
              <a:t>Secular humanists say that religions should not be privileged in society, nor discriminated against.</a:t>
            </a:r>
          </a:p>
          <a:p>
            <a:pPr>
              <a:lnSpc>
                <a:spcPct val="140000"/>
              </a:lnSpc>
            </a:pPr>
            <a:endParaRPr lang="en-US" sz="1200" dirty="0"/>
          </a:p>
        </p:txBody>
      </p:sp>
      <p:sp>
        <p:nvSpPr>
          <p:cNvPr id="6" name="Text Placeholder 15">
            <a:extLst>
              <a:ext uri="{FF2B5EF4-FFF2-40B4-BE49-F238E27FC236}">
                <a16:creationId xmlns:a16="http://schemas.microsoft.com/office/drawing/2014/main" id="{90F5391D-D753-AB43-7BAA-D6A7FC2AA6EE}"/>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198176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F361-14D0-E341-8435-D00000172737}"/>
              </a:ext>
            </a:extLst>
          </p:cNvPr>
          <p:cNvSpPr>
            <a:spLocks noGrp="1"/>
          </p:cNvSpPr>
          <p:nvPr>
            <p:ph type="title"/>
          </p:nvPr>
        </p:nvSpPr>
        <p:spPr>
          <a:xfrm>
            <a:off x="345936" y="900000"/>
            <a:ext cx="5385163" cy="434530"/>
          </a:xfrm>
        </p:spPr>
        <p:txBody>
          <a:bodyPr anchor="t" anchorCtr="0">
            <a:normAutofit/>
          </a:bodyPr>
          <a:lstStyle/>
          <a:p>
            <a:r>
              <a:rPr lang="en-US" b="1" dirty="0"/>
              <a:t>Human rights</a:t>
            </a:r>
          </a:p>
        </p:txBody>
      </p:sp>
      <p:pic>
        <p:nvPicPr>
          <p:cNvPr id="6" name="Picture 5" descr="A close up of a newspaper&#10;&#10;Description automatically generated">
            <a:extLst>
              <a:ext uri="{FF2B5EF4-FFF2-40B4-BE49-F238E27FC236}">
                <a16:creationId xmlns:a16="http://schemas.microsoft.com/office/drawing/2014/main" id="{9BD3629F-4077-B34B-BBEB-46CC3856D2E1}"/>
              </a:ext>
            </a:extLst>
          </p:cNvPr>
          <p:cNvPicPr>
            <a:picLocks noChangeAspect="1"/>
          </p:cNvPicPr>
          <p:nvPr/>
        </p:nvPicPr>
        <p:blipFill rotWithShape="1">
          <a:blip r:embed="rId3"/>
          <a:srcRect l="7936" r="3" b="3"/>
          <a:stretch/>
        </p:blipFill>
        <p:spPr>
          <a:xfrm>
            <a:off x="5843742" y="342899"/>
            <a:ext cx="2954318" cy="4176089"/>
          </a:xfrm>
          <a:prstGeom prst="rect">
            <a:avLst/>
          </a:prstGeom>
          <a:noFill/>
        </p:spPr>
      </p:pic>
      <p:sp>
        <p:nvSpPr>
          <p:cNvPr id="9" name="Text Placeholder 2">
            <a:extLst>
              <a:ext uri="{FF2B5EF4-FFF2-40B4-BE49-F238E27FC236}">
                <a16:creationId xmlns:a16="http://schemas.microsoft.com/office/drawing/2014/main" id="{A712835B-5DD0-0A4B-8300-4ECDED7E3BBF}"/>
              </a:ext>
            </a:extLst>
          </p:cNvPr>
          <p:cNvSpPr txBox="1">
            <a:spLocks/>
          </p:cNvSpPr>
          <p:nvPr/>
        </p:nvSpPr>
        <p:spPr>
          <a:xfrm>
            <a:off x="345936" y="1622736"/>
            <a:ext cx="5483363" cy="3368364"/>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EFEFF9"/>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EFEFF9"/>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EFEFF9"/>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40000"/>
              </a:lnSpc>
            </a:pPr>
            <a:endParaRPr lang="en-US" sz="1200" dirty="0">
              <a:latin typeface="Calibri" panose="020F0502020204030204" pitchFamily="34" charset="0"/>
            </a:endParaRPr>
          </a:p>
        </p:txBody>
      </p:sp>
      <p:sp>
        <p:nvSpPr>
          <p:cNvPr id="10" name="Text Placeholder 2">
            <a:extLst>
              <a:ext uri="{FF2B5EF4-FFF2-40B4-BE49-F238E27FC236}">
                <a16:creationId xmlns:a16="http://schemas.microsoft.com/office/drawing/2014/main" id="{FF2954C5-1FE5-3A4F-8E46-3F4AAD3C2C21}"/>
              </a:ext>
            </a:extLst>
          </p:cNvPr>
          <p:cNvSpPr txBox="1">
            <a:spLocks/>
          </p:cNvSpPr>
          <p:nvPr/>
        </p:nvSpPr>
        <p:spPr>
          <a:xfrm>
            <a:off x="345935" y="1901370"/>
            <a:ext cx="4719551" cy="307067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EFEFF9"/>
                </a:solidFill>
                <a:latin typeface="Seravek" panose="020B050304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EFEFF9"/>
                </a:solidFill>
                <a:latin typeface="Seravek" panose="020B050304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EFEFF9"/>
                </a:solidFill>
                <a:latin typeface="Seravek" panose="020B050304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EFEFF9"/>
                </a:solidFill>
                <a:latin typeface="Seravek" panose="020B050304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dirty="0">
                <a:solidFill>
                  <a:srgbClr val="2A2764"/>
                </a:solidFill>
                <a:latin typeface="Calibri" panose="020F0502020204030204" pitchFamily="34" charset="0"/>
              </a:rPr>
              <a:t>Under the United Nations Universal Declaration of Human Rights Article 18, secular humanism is a worldview that is protected just as much as faith-based worldviews.</a:t>
            </a:r>
          </a:p>
          <a:p>
            <a:pPr>
              <a:lnSpc>
                <a:spcPct val="140000"/>
              </a:lnSpc>
            </a:pPr>
            <a:endParaRPr lang="en-US" sz="2400" dirty="0">
              <a:solidFill>
                <a:srgbClr val="2A2764"/>
              </a:solidFill>
              <a:latin typeface="Calibri" panose="020F0502020204030204" pitchFamily="34" charset="0"/>
            </a:endParaRPr>
          </a:p>
        </p:txBody>
      </p:sp>
      <p:sp>
        <p:nvSpPr>
          <p:cNvPr id="5" name="Text Placeholder 15">
            <a:extLst>
              <a:ext uri="{FF2B5EF4-FFF2-40B4-BE49-F238E27FC236}">
                <a16:creationId xmlns:a16="http://schemas.microsoft.com/office/drawing/2014/main" id="{56E529ED-EA77-D684-BDE9-B4EC1AC58B04}"/>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t>Module 1: What is secular humanism?</a:t>
            </a:r>
          </a:p>
          <a:p>
            <a:endParaRPr lang="en-GB" dirty="0"/>
          </a:p>
        </p:txBody>
      </p:sp>
    </p:spTree>
    <p:extLst>
      <p:ext uri="{BB962C8B-B14F-4D97-AF65-F5344CB8AC3E}">
        <p14:creationId xmlns:p14="http://schemas.microsoft.com/office/powerpoint/2010/main" val="348336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7624723-8BF4-EB59-EF2A-07F5B3C6D9BF}"/>
              </a:ext>
            </a:extLst>
          </p:cNvPr>
          <p:cNvSpPr/>
          <p:nvPr/>
        </p:nvSpPr>
        <p:spPr>
          <a:xfrm>
            <a:off x="605929" y="1666130"/>
            <a:ext cx="5695720" cy="286232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l"/>
            <a:endParaRPr lang="en-GB" sz="1200" dirty="0">
              <a:solidFill>
                <a:srgbClr val="EFEFF9"/>
              </a:solidFill>
              <a:latin typeface="Calibri" panose="020F0502020204030204" pitchFamily="34" charset="0"/>
              <a:ea typeface="Ayuthaya" pitchFamily="2" charset="-34"/>
              <a:cs typeface="Ayuthaya" pitchFamily="2" charset="-34"/>
            </a:endParaRPr>
          </a:p>
        </p:txBody>
      </p:sp>
      <p:sp>
        <p:nvSpPr>
          <p:cNvPr id="4" name="Text Placeholder 15">
            <a:extLst>
              <a:ext uri="{FF2B5EF4-FFF2-40B4-BE49-F238E27FC236}">
                <a16:creationId xmlns:a16="http://schemas.microsoft.com/office/drawing/2014/main" id="{C801DE52-1ED5-09F9-0155-293C302F40EB}"/>
              </a:ext>
            </a:extLst>
          </p:cNvPr>
          <p:cNvSpPr txBox="1">
            <a:spLocks/>
          </p:cNvSpPr>
          <p:nvPr/>
        </p:nvSpPr>
        <p:spPr>
          <a:xfrm>
            <a:off x="345937" y="363124"/>
            <a:ext cx="4521337" cy="273844"/>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1000" b="1" i="0" kern="1200" spc="0">
                <a:solidFill>
                  <a:srgbClr val="292764"/>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EFEFF9"/>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EFEFF9"/>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EFEFF9"/>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chemeClr val="accent6">
                    <a:lumMod val="75000"/>
                  </a:schemeClr>
                </a:solidFill>
              </a:rPr>
              <a:t>Module 1: What is secular humanism?</a:t>
            </a:r>
          </a:p>
          <a:p>
            <a:endParaRPr lang="en-GB" dirty="0"/>
          </a:p>
        </p:txBody>
      </p:sp>
      <p:sp>
        <p:nvSpPr>
          <p:cNvPr id="6" name="Title 3">
            <a:extLst>
              <a:ext uri="{FF2B5EF4-FFF2-40B4-BE49-F238E27FC236}">
                <a16:creationId xmlns:a16="http://schemas.microsoft.com/office/drawing/2014/main" id="{9816E2B8-F731-B2E4-15B6-847606C48AD7}"/>
              </a:ext>
            </a:extLst>
          </p:cNvPr>
          <p:cNvSpPr txBox="1">
            <a:spLocks/>
          </p:cNvSpPr>
          <p:nvPr/>
        </p:nvSpPr>
        <p:spPr>
          <a:xfrm>
            <a:off x="345936" y="900000"/>
            <a:ext cx="6179360" cy="48395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2400" b="0" i="0" kern="1200">
                <a:solidFill>
                  <a:srgbClr val="292764"/>
                </a:solidFill>
                <a:latin typeface="Calibri" panose="020F0502020204030204" pitchFamily="34" charset="0"/>
                <a:ea typeface="+mj-ea"/>
                <a:cs typeface="+mj-cs"/>
              </a:defRPr>
            </a:lvl1pPr>
          </a:lstStyle>
          <a:p>
            <a:r>
              <a:rPr lang="en-US" sz="2700" b="1">
                <a:solidFill>
                  <a:srgbClr val="2A2764"/>
                </a:solidFill>
              </a:rPr>
              <a:t>Religion or belief in society</a:t>
            </a:r>
            <a:endParaRPr lang="en-US" sz="2700" b="1" dirty="0">
              <a:solidFill>
                <a:srgbClr val="2A2764"/>
              </a:solidFill>
            </a:endParaRPr>
          </a:p>
        </p:txBody>
      </p:sp>
      <p:sp>
        <p:nvSpPr>
          <p:cNvPr id="8" name="TextBox 7">
            <a:extLst>
              <a:ext uri="{FF2B5EF4-FFF2-40B4-BE49-F238E27FC236}">
                <a16:creationId xmlns:a16="http://schemas.microsoft.com/office/drawing/2014/main" id="{E62D84DE-3C93-E736-DE70-8F06863BEFDE}"/>
              </a:ext>
            </a:extLst>
          </p:cNvPr>
          <p:cNvSpPr txBox="1"/>
          <p:nvPr/>
        </p:nvSpPr>
        <p:spPr>
          <a:xfrm>
            <a:off x="840990" y="1804629"/>
            <a:ext cx="5225598" cy="2585323"/>
          </a:xfrm>
          <a:prstGeom prst="rect">
            <a:avLst/>
          </a:prstGeom>
          <a:noFill/>
        </p:spPr>
        <p:txBody>
          <a:bodyPr wrap="none" rtlCol="0">
            <a:spAutoFit/>
          </a:bodyPr>
          <a:lstStyle/>
          <a:p>
            <a:r>
              <a:rPr lang="en-GB" dirty="0">
                <a:solidFill>
                  <a:schemeClr val="bg1"/>
                </a:solidFill>
              </a:rPr>
              <a:t>Must we be religious to be a good person?</a:t>
            </a:r>
          </a:p>
          <a:p>
            <a:r>
              <a:rPr lang="en-GB" dirty="0">
                <a:solidFill>
                  <a:schemeClr val="bg1"/>
                </a:solidFill>
              </a:rPr>
              <a:t>How do we learn right from wrong?</a:t>
            </a:r>
          </a:p>
          <a:p>
            <a:r>
              <a:rPr lang="en-GB" dirty="0">
                <a:solidFill>
                  <a:schemeClr val="bg1"/>
                </a:solidFill>
              </a:rPr>
              <a:t>What is our moral compass?</a:t>
            </a:r>
          </a:p>
          <a:p>
            <a:endParaRPr lang="en-GB" dirty="0">
              <a:solidFill>
                <a:schemeClr val="bg1"/>
              </a:solidFill>
            </a:endParaRPr>
          </a:p>
          <a:p>
            <a:r>
              <a:rPr lang="en-GB" dirty="0">
                <a:solidFill>
                  <a:schemeClr val="bg1"/>
                </a:solidFill>
              </a:rPr>
              <a:t>Handout 1.1 contains a series of statements that tests</a:t>
            </a:r>
          </a:p>
          <a:p>
            <a:r>
              <a:rPr lang="en-GB" dirty="0">
                <a:solidFill>
                  <a:schemeClr val="bg1"/>
                </a:solidFill>
              </a:rPr>
              <a:t>your understanding of these issues.</a:t>
            </a:r>
          </a:p>
          <a:p>
            <a:endParaRPr lang="en-GB" dirty="0">
              <a:solidFill>
                <a:schemeClr val="bg1"/>
              </a:solidFill>
            </a:endParaRPr>
          </a:p>
          <a:p>
            <a:r>
              <a:rPr lang="en-GB" dirty="0">
                <a:solidFill>
                  <a:schemeClr val="bg1"/>
                </a:solidFill>
              </a:rPr>
              <a:t>Which statements do you think are true?</a:t>
            </a:r>
          </a:p>
          <a:p>
            <a:r>
              <a:rPr lang="en-GB" dirty="0">
                <a:solidFill>
                  <a:schemeClr val="bg1"/>
                </a:solidFill>
              </a:rPr>
              <a:t>Which statements do you think are false?</a:t>
            </a:r>
          </a:p>
        </p:txBody>
      </p:sp>
      <p:pic>
        <p:nvPicPr>
          <p:cNvPr id="11" name="Picture 10">
            <a:extLst>
              <a:ext uri="{FF2B5EF4-FFF2-40B4-BE49-F238E27FC236}">
                <a16:creationId xmlns:a16="http://schemas.microsoft.com/office/drawing/2014/main" id="{CA64D228-86C1-1569-C462-11202AC17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82997" y="1830137"/>
            <a:ext cx="1233646" cy="2559815"/>
          </a:xfrm>
          <a:prstGeom prst="rect">
            <a:avLst/>
          </a:prstGeom>
        </p:spPr>
      </p:pic>
    </p:spTree>
    <p:extLst>
      <p:ext uri="{BB962C8B-B14F-4D97-AF65-F5344CB8AC3E}">
        <p14:creationId xmlns:p14="http://schemas.microsoft.com/office/powerpoint/2010/main" val="239369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F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6F693-41A4-6343-A9B0-5DD34B78526F}"/>
              </a:ext>
            </a:extLst>
          </p:cNvPr>
          <p:cNvSpPr>
            <a:spLocks noGrp="1"/>
          </p:cNvSpPr>
          <p:nvPr>
            <p:ph type="title"/>
          </p:nvPr>
        </p:nvSpPr>
        <p:spPr>
          <a:xfrm>
            <a:off x="345936" y="900000"/>
            <a:ext cx="6179360" cy="483957"/>
          </a:xfrm>
        </p:spPr>
        <p:txBody>
          <a:bodyPr anchor="t" anchorCtr="0">
            <a:noAutofit/>
          </a:bodyPr>
          <a:lstStyle/>
          <a:p>
            <a:r>
              <a:rPr lang="en-US" sz="2700" b="1" dirty="0">
                <a:solidFill>
                  <a:srgbClr val="2A2764"/>
                </a:solidFill>
              </a:rPr>
              <a:t>Religion or belief in society</a:t>
            </a:r>
          </a:p>
        </p:txBody>
      </p:sp>
      <p:sp>
        <p:nvSpPr>
          <p:cNvPr id="8" name="TextBox 7">
            <a:extLst>
              <a:ext uri="{FF2B5EF4-FFF2-40B4-BE49-F238E27FC236}">
                <a16:creationId xmlns:a16="http://schemas.microsoft.com/office/drawing/2014/main" id="{F60AD252-24DB-E818-0BD1-86299FDC65C2}"/>
              </a:ext>
            </a:extLst>
          </p:cNvPr>
          <p:cNvSpPr txBox="1"/>
          <p:nvPr/>
        </p:nvSpPr>
        <p:spPr>
          <a:xfrm>
            <a:off x="2073134" y="2571750"/>
            <a:ext cx="4317189" cy="646331"/>
          </a:xfrm>
          <a:prstGeom prst="rect">
            <a:avLst/>
          </a:prstGeom>
          <a:noFill/>
        </p:spPr>
        <p:txBody>
          <a:bodyPr wrap="square" rtlCol="0">
            <a:spAutoFit/>
          </a:bodyPr>
          <a:lstStyle/>
          <a:p>
            <a:r>
              <a:rPr lang="en-US" sz="1800" i="1" dirty="0"/>
              <a:t>People have different worldviews and ideas about how to live a good life.</a:t>
            </a:r>
          </a:p>
        </p:txBody>
      </p:sp>
      <p:sp>
        <p:nvSpPr>
          <p:cNvPr id="11" name="TextBox 10">
            <a:extLst>
              <a:ext uri="{FF2B5EF4-FFF2-40B4-BE49-F238E27FC236}">
                <a16:creationId xmlns:a16="http://schemas.microsoft.com/office/drawing/2014/main" id="{C92E2DCE-C7E5-FDB5-4620-4021568237E7}"/>
              </a:ext>
            </a:extLst>
          </p:cNvPr>
          <p:cNvSpPr txBox="1"/>
          <p:nvPr/>
        </p:nvSpPr>
        <p:spPr>
          <a:xfrm>
            <a:off x="345935" y="1761519"/>
            <a:ext cx="1472326" cy="369332"/>
          </a:xfrm>
          <a:prstGeom prst="rect">
            <a:avLst/>
          </a:prstGeom>
          <a:noFill/>
        </p:spPr>
        <p:txBody>
          <a:bodyPr wrap="none" rtlCol="0">
            <a:spAutoFit/>
          </a:bodyPr>
          <a:lstStyle/>
          <a:p>
            <a:r>
              <a:rPr lang="en-US" b="1" dirty="0">
                <a:latin typeface="Calibri" panose="020F0502020204030204" pitchFamily="34" charset="0"/>
              </a:rPr>
              <a:t>True or false?</a:t>
            </a:r>
          </a:p>
        </p:txBody>
      </p:sp>
      <p:sp>
        <p:nvSpPr>
          <p:cNvPr id="2" name="Text Placeholder 15">
            <a:extLst>
              <a:ext uri="{FF2B5EF4-FFF2-40B4-BE49-F238E27FC236}">
                <a16:creationId xmlns:a16="http://schemas.microsoft.com/office/drawing/2014/main" id="{3BB219F5-CCDC-2CAB-9460-CCBF2983E74B}"/>
              </a:ext>
            </a:extLst>
          </p:cNvPr>
          <p:cNvSpPr>
            <a:spLocks noGrp="1"/>
          </p:cNvSpPr>
          <p:nvPr>
            <p:ph type="body" sz="quarter" idx="4294967295" hasCustomPrompt="1"/>
          </p:nvPr>
        </p:nvSpPr>
        <p:spPr>
          <a:xfrm>
            <a:off x="345937" y="363124"/>
            <a:ext cx="4521337" cy="273844"/>
          </a:xfrm>
        </p:spPr>
        <p:txBody>
          <a:bodyPr>
            <a:normAutofit/>
          </a:bodyPr>
          <a:lstStyle>
            <a:lvl1pPr marL="0" indent="0">
              <a:buNone/>
              <a:defRPr sz="1000" b="1" spc="0">
                <a:solidFill>
                  <a:srgbClr val="292764"/>
                </a:solidFill>
              </a:defRPr>
            </a:lvl1pPr>
          </a:lstStyle>
          <a:p>
            <a:pPr lvl="0"/>
            <a:r>
              <a:rPr lang="en-GB" dirty="0"/>
              <a:t>Module 1: What is secular humanism?</a:t>
            </a:r>
          </a:p>
          <a:p>
            <a:pPr lvl="0"/>
            <a:endParaRPr lang="en-GB" dirty="0"/>
          </a:p>
        </p:txBody>
      </p:sp>
    </p:spTree>
    <p:extLst>
      <p:ext uri="{BB962C8B-B14F-4D97-AF65-F5344CB8AC3E}">
        <p14:creationId xmlns:p14="http://schemas.microsoft.com/office/powerpoint/2010/main" val="3482248134"/>
      </p:ext>
    </p:extLst>
  </p:cSld>
  <p:clrMapOvr>
    <a:masterClrMapping/>
  </p:clrMapOvr>
</p:sld>
</file>

<file path=ppt/theme/theme1.xml><?xml version="1.0" encoding="utf-8"?>
<a:theme xmlns:a="http://schemas.openxmlformats.org/drawingml/2006/main" name="Modern Worldviews 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2764"/>
        </a:solidFill>
        <a:ln>
          <a:noFill/>
        </a:ln>
      </a:spPr>
      <a:bodyPr rtlCol="0" anchor="ctr"/>
      <a:lstStyle>
        <a:defPPr marL="180975" algn="l">
          <a:defRPr sz="1200" b="1" i="1" dirty="0" smtClean="0">
            <a:solidFill>
              <a:srgbClr val="EFEFF9"/>
            </a:solidFill>
            <a:latin typeface="Seravek" panose="020B0503040000020004" pitchFamily="34" charset="0"/>
            <a:ea typeface="Ayuthaya" pitchFamily="2" charset="-34"/>
            <a:cs typeface="Ayuthaya" pitchFamily="2" charset="-34"/>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dern Worldviews v7" id="{70652831-F4E7-49AD-893E-3E4028360CD7}" vid="{854D57D5-CE43-4F4D-8237-E5D6F8FA67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4428</TotalTime>
  <Words>4694</Words>
  <Application>Microsoft Macintosh PowerPoint</Application>
  <PresentationFormat>On-screen Show (16:9)</PresentationFormat>
  <Paragraphs>495</Paragraphs>
  <Slides>40</Slides>
  <Notes>40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Calibri</vt:lpstr>
      <vt:lpstr>Arial</vt:lpstr>
      <vt:lpstr>Modern Worldviews v7</vt:lpstr>
      <vt:lpstr>What is secular humanism?</vt:lpstr>
      <vt:lpstr>Learning intentions</vt:lpstr>
      <vt:lpstr>PowerPoint Presentation</vt:lpstr>
      <vt:lpstr>What is secular humanism?</vt:lpstr>
      <vt:lpstr>Definition</vt:lpstr>
      <vt:lpstr>Secular humanism is a worldview</vt:lpstr>
      <vt:lpstr>Human rights</vt:lpstr>
      <vt:lpstr>PowerPoint Presentation</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Religion or belief in society</vt:lpstr>
      <vt:lpstr>Six principles of secular humanism</vt:lpstr>
      <vt:lpstr>Six principles of secular humanism</vt:lpstr>
      <vt:lpstr>Six principles of secular humanism</vt:lpstr>
      <vt:lpstr>Six principles of secular humanism</vt:lpstr>
      <vt:lpstr>Six principles of secular humanism</vt:lpstr>
      <vt:lpstr>Six principles of secular humanism</vt:lpstr>
      <vt:lpstr>Secular humanists believe we have one life.</vt:lpstr>
      <vt:lpstr>Secular humanists believe we have one life.</vt:lpstr>
      <vt:lpstr>Secular humanists believe we have one life.</vt:lpstr>
      <vt:lpstr>Secular humanism and happiness</vt:lpstr>
      <vt:lpstr>A Good Life</vt:lpstr>
      <vt:lpstr>Strands</vt:lpstr>
      <vt:lpstr>PowerPoint Presentation</vt:lpstr>
      <vt:lpstr>Summary</vt:lpstr>
      <vt:lpstr>Looking forward to Module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Secular Humanism? </dc:title>
  <dc:creator>Celia Franze</dc:creator>
  <cp:lastModifiedBy>Leo Brewin</cp:lastModifiedBy>
  <cp:revision>123</cp:revision>
  <dcterms:created xsi:type="dcterms:W3CDTF">2020-12-08T02:30:01Z</dcterms:created>
  <dcterms:modified xsi:type="dcterms:W3CDTF">2023-05-21T02:51:53Z</dcterms:modified>
</cp:coreProperties>
</file>